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7" r:id="rId1"/>
  </p:sldMasterIdLst>
  <p:notesMasterIdLst>
    <p:notesMasterId r:id="rId90"/>
  </p:notesMasterIdLst>
  <p:sldIdLst>
    <p:sldId id="256" r:id="rId2"/>
    <p:sldId id="336" r:id="rId3"/>
    <p:sldId id="268" r:id="rId4"/>
    <p:sldId id="337" r:id="rId5"/>
    <p:sldId id="341" r:id="rId6"/>
    <p:sldId id="269" r:id="rId7"/>
    <p:sldId id="272" r:id="rId8"/>
    <p:sldId id="348" r:id="rId9"/>
    <p:sldId id="343" r:id="rId10"/>
    <p:sldId id="347" r:id="rId11"/>
    <p:sldId id="345" r:id="rId12"/>
    <p:sldId id="342" r:id="rId13"/>
    <p:sldId id="346" r:id="rId14"/>
    <p:sldId id="280" r:id="rId15"/>
    <p:sldId id="284" r:id="rId16"/>
    <p:sldId id="285" r:id="rId17"/>
    <p:sldId id="286" r:id="rId18"/>
    <p:sldId id="281" r:id="rId19"/>
    <p:sldId id="282" r:id="rId20"/>
    <p:sldId id="338" r:id="rId21"/>
    <p:sldId id="344" r:id="rId22"/>
    <p:sldId id="273" r:id="rId23"/>
    <p:sldId id="274" r:id="rId24"/>
    <p:sldId id="275" r:id="rId25"/>
    <p:sldId id="277" r:id="rId26"/>
    <p:sldId id="278" r:id="rId27"/>
    <p:sldId id="279" r:id="rId28"/>
    <p:sldId id="339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340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257" r:id="rId80"/>
    <p:sldId id="259" r:id="rId81"/>
    <p:sldId id="260" r:id="rId82"/>
    <p:sldId id="261" r:id="rId83"/>
    <p:sldId id="262" r:id="rId84"/>
    <p:sldId id="263" r:id="rId85"/>
    <p:sldId id="264" r:id="rId86"/>
    <p:sldId id="265" r:id="rId87"/>
    <p:sldId id="266" r:id="rId88"/>
    <p:sldId id="267" r:id="rId8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8E2BB-7E9B-4E30-AD94-A7F27627BD68}" type="doc">
      <dgm:prSet loTypeId="urn:microsoft.com/office/officeart/2005/8/layout/process4" loCatId="process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012B473-2B31-45BB-84C1-889BF6CEDC45}">
      <dgm:prSet/>
      <dgm:spPr/>
      <dgm:t>
        <a:bodyPr/>
        <a:lstStyle/>
        <a:p>
          <a:r>
            <a:rPr lang="cs-CZ"/>
            <a:t>Řízení o žalobě proti rozhodnutí správního orgánu</a:t>
          </a:r>
          <a:endParaRPr lang="en-US"/>
        </a:p>
      </dgm:t>
    </dgm:pt>
    <dgm:pt modelId="{F97B552C-28A7-4FC7-BC68-93558BD859D8}" type="parTrans" cxnId="{AADDC8A7-5A9D-4D5E-BA1F-B08F11B5D225}">
      <dgm:prSet/>
      <dgm:spPr/>
      <dgm:t>
        <a:bodyPr/>
        <a:lstStyle/>
        <a:p>
          <a:endParaRPr lang="en-US"/>
        </a:p>
      </dgm:t>
    </dgm:pt>
    <dgm:pt modelId="{9110D53E-1CFD-42E3-9680-5A65BF3039F0}" type="sibTrans" cxnId="{AADDC8A7-5A9D-4D5E-BA1F-B08F11B5D225}">
      <dgm:prSet/>
      <dgm:spPr/>
      <dgm:t>
        <a:bodyPr/>
        <a:lstStyle/>
        <a:p>
          <a:endParaRPr lang="en-US"/>
        </a:p>
      </dgm:t>
    </dgm:pt>
    <dgm:pt modelId="{872796EA-5EBF-409B-A14F-5816764841D7}">
      <dgm:prSet/>
      <dgm:spPr/>
      <dgm:t>
        <a:bodyPr/>
        <a:lstStyle/>
        <a:p>
          <a:r>
            <a:rPr lang="cs-CZ"/>
            <a:t>Řízení o žalobě na ochranu proti nečinnosti</a:t>
          </a:r>
          <a:endParaRPr lang="en-US"/>
        </a:p>
      </dgm:t>
    </dgm:pt>
    <dgm:pt modelId="{A8E55086-8C99-4F5B-BA9A-03EA83AF0781}" type="parTrans" cxnId="{8671581D-DA8D-4113-9E5F-944AF859E840}">
      <dgm:prSet/>
      <dgm:spPr/>
      <dgm:t>
        <a:bodyPr/>
        <a:lstStyle/>
        <a:p>
          <a:endParaRPr lang="en-US"/>
        </a:p>
      </dgm:t>
    </dgm:pt>
    <dgm:pt modelId="{E578C0CF-EFB2-4504-BCA4-E4AE31696A28}" type="sibTrans" cxnId="{8671581D-DA8D-4113-9E5F-944AF859E840}">
      <dgm:prSet/>
      <dgm:spPr/>
      <dgm:t>
        <a:bodyPr/>
        <a:lstStyle/>
        <a:p>
          <a:endParaRPr lang="en-US"/>
        </a:p>
      </dgm:t>
    </dgm:pt>
    <dgm:pt modelId="{768336F9-8D31-4F07-8156-4BE13656FE33}">
      <dgm:prSet/>
      <dgm:spPr/>
      <dgm:t>
        <a:bodyPr/>
        <a:lstStyle/>
        <a:p>
          <a:r>
            <a:rPr lang="cs-CZ"/>
            <a:t>Řízení o žalobě proti nezákonnému zásahu</a:t>
          </a:r>
          <a:endParaRPr lang="en-US"/>
        </a:p>
      </dgm:t>
    </dgm:pt>
    <dgm:pt modelId="{6AACFAA3-7482-4C84-AB0A-4B843EEC06B4}" type="parTrans" cxnId="{5DA7D13E-204D-43A4-B622-BC96DA0C4E97}">
      <dgm:prSet/>
      <dgm:spPr/>
      <dgm:t>
        <a:bodyPr/>
        <a:lstStyle/>
        <a:p>
          <a:endParaRPr lang="en-US"/>
        </a:p>
      </dgm:t>
    </dgm:pt>
    <dgm:pt modelId="{ADF8B3E4-19F7-4D15-A05A-FE82FB5857A9}" type="sibTrans" cxnId="{5DA7D13E-204D-43A4-B622-BC96DA0C4E97}">
      <dgm:prSet/>
      <dgm:spPr/>
      <dgm:t>
        <a:bodyPr/>
        <a:lstStyle/>
        <a:p>
          <a:endParaRPr lang="en-US"/>
        </a:p>
      </dgm:t>
    </dgm:pt>
    <dgm:pt modelId="{F1BF1F50-4550-4FD5-8F82-39A9391A9B52}">
      <dgm:prSet/>
      <dgm:spPr/>
      <dgm:t>
        <a:bodyPr/>
        <a:lstStyle/>
        <a:p>
          <a:r>
            <a:rPr lang="cs-CZ"/>
            <a:t>Řízení o návrhu na zrušení opatření obecné povahy</a:t>
          </a:r>
          <a:endParaRPr lang="en-US"/>
        </a:p>
      </dgm:t>
    </dgm:pt>
    <dgm:pt modelId="{97C08C60-BE16-4FC9-8806-F4B25CC2CA23}" type="parTrans" cxnId="{483D03CB-05D3-4445-98ED-F609EE2920BF}">
      <dgm:prSet/>
      <dgm:spPr/>
      <dgm:t>
        <a:bodyPr/>
        <a:lstStyle/>
        <a:p>
          <a:endParaRPr lang="en-US"/>
        </a:p>
      </dgm:t>
    </dgm:pt>
    <dgm:pt modelId="{3E628BCC-A2FD-41D0-A9F2-65D3909E544C}" type="sibTrans" cxnId="{483D03CB-05D3-4445-98ED-F609EE2920BF}">
      <dgm:prSet/>
      <dgm:spPr/>
      <dgm:t>
        <a:bodyPr/>
        <a:lstStyle/>
        <a:p>
          <a:endParaRPr lang="en-US"/>
        </a:p>
      </dgm:t>
    </dgm:pt>
    <dgm:pt modelId="{68205B22-EF29-4B10-AD04-4972D4623E3F}">
      <dgm:prSet/>
      <dgm:spPr/>
      <dgm:t>
        <a:bodyPr/>
        <a:lstStyle/>
        <a:p>
          <a:r>
            <a:rPr lang="cs-CZ"/>
            <a:t>Řízení o kasační stížnosti</a:t>
          </a:r>
          <a:endParaRPr lang="en-US"/>
        </a:p>
      </dgm:t>
    </dgm:pt>
    <dgm:pt modelId="{0BFDBB87-461E-4834-8458-0B07D6D6D30D}" type="parTrans" cxnId="{F515F0BB-C9A3-4000-A40B-8684A9A5CC32}">
      <dgm:prSet/>
      <dgm:spPr/>
      <dgm:t>
        <a:bodyPr/>
        <a:lstStyle/>
        <a:p>
          <a:endParaRPr lang="en-US"/>
        </a:p>
      </dgm:t>
    </dgm:pt>
    <dgm:pt modelId="{02C4A2F3-C567-43FD-89CD-1F8E549D5E6A}" type="sibTrans" cxnId="{F515F0BB-C9A3-4000-A40B-8684A9A5CC32}">
      <dgm:prSet/>
      <dgm:spPr/>
      <dgm:t>
        <a:bodyPr/>
        <a:lstStyle/>
        <a:p>
          <a:endParaRPr lang="en-US"/>
        </a:p>
      </dgm:t>
    </dgm:pt>
    <dgm:pt modelId="{2234A145-1804-495D-9D89-90FA7BEE3F6B}" type="pres">
      <dgm:prSet presAssocID="{45E8E2BB-7E9B-4E30-AD94-A7F27627BD68}" presName="Name0" presStyleCnt="0">
        <dgm:presLayoutVars>
          <dgm:dir/>
          <dgm:animLvl val="lvl"/>
          <dgm:resizeHandles val="exact"/>
        </dgm:presLayoutVars>
      </dgm:prSet>
      <dgm:spPr/>
    </dgm:pt>
    <dgm:pt modelId="{7369A167-CB43-40E9-9BBC-A17C80BCAE98}" type="pres">
      <dgm:prSet presAssocID="{68205B22-EF29-4B10-AD04-4972D4623E3F}" presName="boxAndChildren" presStyleCnt="0"/>
      <dgm:spPr/>
    </dgm:pt>
    <dgm:pt modelId="{24C58978-BA53-468E-97E1-0AC2E2585F01}" type="pres">
      <dgm:prSet presAssocID="{68205B22-EF29-4B10-AD04-4972D4623E3F}" presName="parentTextBox" presStyleLbl="node1" presStyleIdx="0" presStyleCnt="5"/>
      <dgm:spPr/>
    </dgm:pt>
    <dgm:pt modelId="{A5BF8FDB-9FA6-472C-96C6-DB85323D675B}" type="pres">
      <dgm:prSet presAssocID="{3E628BCC-A2FD-41D0-A9F2-65D3909E544C}" presName="sp" presStyleCnt="0"/>
      <dgm:spPr/>
    </dgm:pt>
    <dgm:pt modelId="{3F8A16FB-9501-4F90-9D33-28AD647C3DF4}" type="pres">
      <dgm:prSet presAssocID="{F1BF1F50-4550-4FD5-8F82-39A9391A9B52}" presName="arrowAndChildren" presStyleCnt="0"/>
      <dgm:spPr/>
    </dgm:pt>
    <dgm:pt modelId="{C47DC458-1936-4C36-9C99-E9D1AA43079A}" type="pres">
      <dgm:prSet presAssocID="{F1BF1F50-4550-4FD5-8F82-39A9391A9B52}" presName="parentTextArrow" presStyleLbl="node1" presStyleIdx="1" presStyleCnt="5"/>
      <dgm:spPr/>
    </dgm:pt>
    <dgm:pt modelId="{B9E56F1C-AC3E-4C97-BDB2-1CCFF27AB6D3}" type="pres">
      <dgm:prSet presAssocID="{ADF8B3E4-19F7-4D15-A05A-FE82FB5857A9}" presName="sp" presStyleCnt="0"/>
      <dgm:spPr/>
    </dgm:pt>
    <dgm:pt modelId="{18D5C118-48E8-4569-BA6A-47F8CCFF187C}" type="pres">
      <dgm:prSet presAssocID="{768336F9-8D31-4F07-8156-4BE13656FE33}" presName="arrowAndChildren" presStyleCnt="0"/>
      <dgm:spPr/>
    </dgm:pt>
    <dgm:pt modelId="{B7B8D5EC-8429-4EB0-9A6F-7F7CEAA1BDD7}" type="pres">
      <dgm:prSet presAssocID="{768336F9-8D31-4F07-8156-4BE13656FE33}" presName="parentTextArrow" presStyleLbl="node1" presStyleIdx="2" presStyleCnt="5"/>
      <dgm:spPr/>
    </dgm:pt>
    <dgm:pt modelId="{95F1AB46-806C-4C10-A42C-F37544F83B5B}" type="pres">
      <dgm:prSet presAssocID="{E578C0CF-EFB2-4504-BCA4-E4AE31696A28}" presName="sp" presStyleCnt="0"/>
      <dgm:spPr/>
    </dgm:pt>
    <dgm:pt modelId="{0E2CA5E3-B7F7-429A-8F05-0BE64F732080}" type="pres">
      <dgm:prSet presAssocID="{872796EA-5EBF-409B-A14F-5816764841D7}" presName="arrowAndChildren" presStyleCnt="0"/>
      <dgm:spPr/>
    </dgm:pt>
    <dgm:pt modelId="{05599123-805E-4CC1-B17C-394C4840E4D7}" type="pres">
      <dgm:prSet presAssocID="{872796EA-5EBF-409B-A14F-5816764841D7}" presName="parentTextArrow" presStyleLbl="node1" presStyleIdx="3" presStyleCnt="5"/>
      <dgm:spPr/>
    </dgm:pt>
    <dgm:pt modelId="{2828C69E-32C0-4767-8CD6-C5FDF1CA11B8}" type="pres">
      <dgm:prSet presAssocID="{9110D53E-1CFD-42E3-9680-5A65BF3039F0}" presName="sp" presStyleCnt="0"/>
      <dgm:spPr/>
    </dgm:pt>
    <dgm:pt modelId="{B1D1D4F0-C3C7-46D6-8323-03DB523FF989}" type="pres">
      <dgm:prSet presAssocID="{A012B473-2B31-45BB-84C1-889BF6CEDC45}" presName="arrowAndChildren" presStyleCnt="0"/>
      <dgm:spPr/>
    </dgm:pt>
    <dgm:pt modelId="{20DA7D8B-FE85-451E-BA3A-E90EBC015D51}" type="pres">
      <dgm:prSet presAssocID="{A012B473-2B31-45BB-84C1-889BF6CEDC45}" presName="parentTextArrow" presStyleLbl="node1" presStyleIdx="4" presStyleCnt="5"/>
      <dgm:spPr/>
    </dgm:pt>
  </dgm:ptLst>
  <dgm:cxnLst>
    <dgm:cxn modelId="{F3051E10-9CD6-40B1-8409-642D17201AA7}" type="presOf" srcId="{872796EA-5EBF-409B-A14F-5816764841D7}" destId="{05599123-805E-4CC1-B17C-394C4840E4D7}" srcOrd="0" destOrd="0" presId="urn:microsoft.com/office/officeart/2005/8/layout/process4"/>
    <dgm:cxn modelId="{8671581D-DA8D-4113-9E5F-944AF859E840}" srcId="{45E8E2BB-7E9B-4E30-AD94-A7F27627BD68}" destId="{872796EA-5EBF-409B-A14F-5816764841D7}" srcOrd="1" destOrd="0" parTransId="{A8E55086-8C99-4F5B-BA9A-03EA83AF0781}" sibTransId="{E578C0CF-EFB2-4504-BCA4-E4AE31696A28}"/>
    <dgm:cxn modelId="{5DA7D13E-204D-43A4-B622-BC96DA0C4E97}" srcId="{45E8E2BB-7E9B-4E30-AD94-A7F27627BD68}" destId="{768336F9-8D31-4F07-8156-4BE13656FE33}" srcOrd="2" destOrd="0" parTransId="{6AACFAA3-7482-4C84-AB0A-4B843EEC06B4}" sibTransId="{ADF8B3E4-19F7-4D15-A05A-FE82FB5857A9}"/>
    <dgm:cxn modelId="{73A8D643-2130-4AE2-AD71-8BED8246E305}" type="presOf" srcId="{A012B473-2B31-45BB-84C1-889BF6CEDC45}" destId="{20DA7D8B-FE85-451E-BA3A-E90EBC015D51}" srcOrd="0" destOrd="0" presId="urn:microsoft.com/office/officeart/2005/8/layout/process4"/>
    <dgm:cxn modelId="{48303046-0F9C-44B4-99A8-A78A647CD3DA}" type="presOf" srcId="{68205B22-EF29-4B10-AD04-4972D4623E3F}" destId="{24C58978-BA53-468E-97E1-0AC2E2585F01}" srcOrd="0" destOrd="0" presId="urn:microsoft.com/office/officeart/2005/8/layout/process4"/>
    <dgm:cxn modelId="{AADDC8A7-5A9D-4D5E-BA1F-B08F11B5D225}" srcId="{45E8E2BB-7E9B-4E30-AD94-A7F27627BD68}" destId="{A012B473-2B31-45BB-84C1-889BF6CEDC45}" srcOrd="0" destOrd="0" parTransId="{F97B552C-28A7-4FC7-BC68-93558BD859D8}" sibTransId="{9110D53E-1CFD-42E3-9680-5A65BF3039F0}"/>
    <dgm:cxn modelId="{E240DCB0-29FD-4C8D-8EF2-C0F690F679AE}" type="presOf" srcId="{768336F9-8D31-4F07-8156-4BE13656FE33}" destId="{B7B8D5EC-8429-4EB0-9A6F-7F7CEAA1BDD7}" srcOrd="0" destOrd="0" presId="urn:microsoft.com/office/officeart/2005/8/layout/process4"/>
    <dgm:cxn modelId="{F515F0BB-C9A3-4000-A40B-8684A9A5CC32}" srcId="{45E8E2BB-7E9B-4E30-AD94-A7F27627BD68}" destId="{68205B22-EF29-4B10-AD04-4972D4623E3F}" srcOrd="4" destOrd="0" parTransId="{0BFDBB87-461E-4834-8458-0B07D6D6D30D}" sibTransId="{02C4A2F3-C567-43FD-89CD-1F8E549D5E6A}"/>
    <dgm:cxn modelId="{8572AAC7-3453-493D-A7C8-3148A5C89E54}" type="presOf" srcId="{F1BF1F50-4550-4FD5-8F82-39A9391A9B52}" destId="{C47DC458-1936-4C36-9C99-E9D1AA43079A}" srcOrd="0" destOrd="0" presId="urn:microsoft.com/office/officeart/2005/8/layout/process4"/>
    <dgm:cxn modelId="{483D03CB-05D3-4445-98ED-F609EE2920BF}" srcId="{45E8E2BB-7E9B-4E30-AD94-A7F27627BD68}" destId="{F1BF1F50-4550-4FD5-8F82-39A9391A9B52}" srcOrd="3" destOrd="0" parTransId="{97C08C60-BE16-4FC9-8806-F4B25CC2CA23}" sibTransId="{3E628BCC-A2FD-41D0-A9F2-65D3909E544C}"/>
    <dgm:cxn modelId="{DD7007ED-FB15-4422-8050-7EF027C2571D}" type="presOf" srcId="{45E8E2BB-7E9B-4E30-AD94-A7F27627BD68}" destId="{2234A145-1804-495D-9D89-90FA7BEE3F6B}" srcOrd="0" destOrd="0" presId="urn:microsoft.com/office/officeart/2005/8/layout/process4"/>
    <dgm:cxn modelId="{C444CBEB-ED78-4AF2-9774-BA84D8E11148}" type="presParOf" srcId="{2234A145-1804-495D-9D89-90FA7BEE3F6B}" destId="{7369A167-CB43-40E9-9BBC-A17C80BCAE98}" srcOrd="0" destOrd="0" presId="urn:microsoft.com/office/officeart/2005/8/layout/process4"/>
    <dgm:cxn modelId="{CF7C85FC-424A-43D0-8026-92811DB93028}" type="presParOf" srcId="{7369A167-CB43-40E9-9BBC-A17C80BCAE98}" destId="{24C58978-BA53-468E-97E1-0AC2E2585F01}" srcOrd="0" destOrd="0" presId="urn:microsoft.com/office/officeart/2005/8/layout/process4"/>
    <dgm:cxn modelId="{A69997E0-E1AE-471E-8D32-5D9E3F465778}" type="presParOf" srcId="{2234A145-1804-495D-9D89-90FA7BEE3F6B}" destId="{A5BF8FDB-9FA6-472C-96C6-DB85323D675B}" srcOrd="1" destOrd="0" presId="urn:microsoft.com/office/officeart/2005/8/layout/process4"/>
    <dgm:cxn modelId="{D8CF2C2F-A623-4CF1-A0EC-00A6E6625855}" type="presParOf" srcId="{2234A145-1804-495D-9D89-90FA7BEE3F6B}" destId="{3F8A16FB-9501-4F90-9D33-28AD647C3DF4}" srcOrd="2" destOrd="0" presId="urn:microsoft.com/office/officeart/2005/8/layout/process4"/>
    <dgm:cxn modelId="{3156BB25-77E3-46D6-B863-A789A69429BE}" type="presParOf" srcId="{3F8A16FB-9501-4F90-9D33-28AD647C3DF4}" destId="{C47DC458-1936-4C36-9C99-E9D1AA43079A}" srcOrd="0" destOrd="0" presId="urn:microsoft.com/office/officeart/2005/8/layout/process4"/>
    <dgm:cxn modelId="{61F9CB57-4947-4AAB-BBB2-18F976E0A860}" type="presParOf" srcId="{2234A145-1804-495D-9D89-90FA7BEE3F6B}" destId="{B9E56F1C-AC3E-4C97-BDB2-1CCFF27AB6D3}" srcOrd="3" destOrd="0" presId="urn:microsoft.com/office/officeart/2005/8/layout/process4"/>
    <dgm:cxn modelId="{78016EDC-03E5-45D9-BC2F-1A4E7972001C}" type="presParOf" srcId="{2234A145-1804-495D-9D89-90FA7BEE3F6B}" destId="{18D5C118-48E8-4569-BA6A-47F8CCFF187C}" srcOrd="4" destOrd="0" presId="urn:microsoft.com/office/officeart/2005/8/layout/process4"/>
    <dgm:cxn modelId="{D9AA1C9B-E05E-4820-A13E-B779E6836C20}" type="presParOf" srcId="{18D5C118-48E8-4569-BA6A-47F8CCFF187C}" destId="{B7B8D5EC-8429-4EB0-9A6F-7F7CEAA1BDD7}" srcOrd="0" destOrd="0" presId="urn:microsoft.com/office/officeart/2005/8/layout/process4"/>
    <dgm:cxn modelId="{51C43D75-CCEA-4725-8BCF-6BA6F496AF57}" type="presParOf" srcId="{2234A145-1804-495D-9D89-90FA7BEE3F6B}" destId="{95F1AB46-806C-4C10-A42C-F37544F83B5B}" srcOrd="5" destOrd="0" presId="urn:microsoft.com/office/officeart/2005/8/layout/process4"/>
    <dgm:cxn modelId="{B773E440-D852-4525-9A79-6102272E618C}" type="presParOf" srcId="{2234A145-1804-495D-9D89-90FA7BEE3F6B}" destId="{0E2CA5E3-B7F7-429A-8F05-0BE64F732080}" srcOrd="6" destOrd="0" presId="urn:microsoft.com/office/officeart/2005/8/layout/process4"/>
    <dgm:cxn modelId="{AF24BB68-9EE1-46EA-B62F-E0F26B63D804}" type="presParOf" srcId="{0E2CA5E3-B7F7-429A-8F05-0BE64F732080}" destId="{05599123-805E-4CC1-B17C-394C4840E4D7}" srcOrd="0" destOrd="0" presId="urn:microsoft.com/office/officeart/2005/8/layout/process4"/>
    <dgm:cxn modelId="{38F6C160-F4D2-4981-95DD-19B6AA025F9E}" type="presParOf" srcId="{2234A145-1804-495D-9D89-90FA7BEE3F6B}" destId="{2828C69E-32C0-4767-8CD6-C5FDF1CA11B8}" srcOrd="7" destOrd="0" presId="urn:microsoft.com/office/officeart/2005/8/layout/process4"/>
    <dgm:cxn modelId="{4B280F60-B06D-4BC6-828C-0B8F6B28B36D}" type="presParOf" srcId="{2234A145-1804-495D-9D89-90FA7BEE3F6B}" destId="{B1D1D4F0-C3C7-46D6-8323-03DB523FF989}" srcOrd="8" destOrd="0" presId="urn:microsoft.com/office/officeart/2005/8/layout/process4"/>
    <dgm:cxn modelId="{A564862C-3B60-4F23-9037-DA02C147DD09}" type="presParOf" srcId="{B1D1D4F0-C3C7-46D6-8323-03DB523FF989}" destId="{20DA7D8B-FE85-451E-BA3A-E90EBC015D5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58978-BA53-468E-97E1-0AC2E2585F01}">
      <dsp:nvSpPr>
        <dsp:cNvPr id="0" name=""/>
        <dsp:cNvSpPr/>
      </dsp:nvSpPr>
      <dsp:spPr>
        <a:xfrm>
          <a:off x="0" y="2713910"/>
          <a:ext cx="7075090" cy="44523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Řízení o kasační stížnosti</a:t>
          </a:r>
          <a:endParaRPr lang="en-US" sz="1600" kern="1200"/>
        </a:p>
      </dsp:txBody>
      <dsp:txXfrm>
        <a:off x="0" y="2713910"/>
        <a:ext cx="7075090" cy="445239"/>
      </dsp:txXfrm>
    </dsp:sp>
    <dsp:sp modelId="{C47DC458-1936-4C36-9C99-E9D1AA43079A}">
      <dsp:nvSpPr>
        <dsp:cNvPr id="0" name=""/>
        <dsp:cNvSpPr/>
      </dsp:nvSpPr>
      <dsp:spPr>
        <a:xfrm rot="10800000">
          <a:off x="0" y="2035810"/>
          <a:ext cx="7075090" cy="68477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Řízení o návrhu na zrušení opatření obecné povahy</a:t>
          </a:r>
          <a:endParaRPr lang="en-US" sz="1600" kern="1200"/>
        </a:p>
      </dsp:txBody>
      <dsp:txXfrm rot="10800000">
        <a:off x="0" y="2035810"/>
        <a:ext cx="7075090" cy="444948"/>
      </dsp:txXfrm>
    </dsp:sp>
    <dsp:sp modelId="{B7B8D5EC-8429-4EB0-9A6F-7F7CEAA1BDD7}">
      <dsp:nvSpPr>
        <dsp:cNvPr id="0" name=""/>
        <dsp:cNvSpPr/>
      </dsp:nvSpPr>
      <dsp:spPr>
        <a:xfrm rot="10800000">
          <a:off x="0" y="1357710"/>
          <a:ext cx="7075090" cy="68477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Řízení o žalobě proti nezákonnému zásahu</a:t>
          </a:r>
          <a:endParaRPr lang="en-US" sz="1600" kern="1200"/>
        </a:p>
      </dsp:txBody>
      <dsp:txXfrm rot="10800000">
        <a:off x="0" y="1357710"/>
        <a:ext cx="7075090" cy="444948"/>
      </dsp:txXfrm>
    </dsp:sp>
    <dsp:sp modelId="{05599123-805E-4CC1-B17C-394C4840E4D7}">
      <dsp:nvSpPr>
        <dsp:cNvPr id="0" name=""/>
        <dsp:cNvSpPr/>
      </dsp:nvSpPr>
      <dsp:spPr>
        <a:xfrm rot="10800000">
          <a:off x="0" y="679610"/>
          <a:ext cx="7075090" cy="68477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Řízení o žalobě na ochranu proti nečinnosti</a:t>
          </a:r>
          <a:endParaRPr lang="en-US" sz="1600" kern="1200"/>
        </a:p>
      </dsp:txBody>
      <dsp:txXfrm rot="10800000">
        <a:off x="0" y="679610"/>
        <a:ext cx="7075090" cy="444948"/>
      </dsp:txXfrm>
    </dsp:sp>
    <dsp:sp modelId="{20DA7D8B-FE85-451E-BA3A-E90EBC015D51}">
      <dsp:nvSpPr>
        <dsp:cNvPr id="0" name=""/>
        <dsp:cNvSpPr/>
      </dsp:nvSpPr>
      <dsp:spPr>
        <a:xfrm rot="10800000">
          <a:off x="0" y="1510"/>
          <a:ext cx="7075090" cy="68477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Řízení o žalobě proti rozhodnutí správního orgánu</a:t>
          </a:r>
          <a:endParaRPr lang="en-US" sz="1600" kern="1200"/>
        </a:p>
      </dsp:txBody>
      <dsp:txXfrm rot="10800000">
        <a:off x="0" y="1510"/>
        <a:ext cx="7075090" cy="4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079A2-2E76-4BE9-8AF1-3203346F0363}" type="datetimeFigureOut">
              <a:rPr lang="cs-CZ" smtClean="0"/>
              <a:t>25.01.2022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2DF0E-4162-418C-A9B4-C0BC17B4C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06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901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7470EA-FCAD-4042-9376-A13DFE766CF9}" type="slidenum">
              <a:rPr lang="cs-CZ" altLang="cs-CZ" smtClean="0">
                <a:latin typeface="Garamond" pitchFamily="18" charset="0"/>
              </a:rPr>
              <a:pPr eaLnBrk="1" hangingPunct="1">
                <a:spcBef>
                  <a:spcPct val="0"/>
                </a:spcBef>
              </a:pPr>
              <a:t>82</a:t>
            </a:fld>
            <a:endParaRPr lang="cs-CZ" altLang="cs-CZ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6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01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3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3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35309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6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9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0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6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37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288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9868916-58B2-48F0-B6C8-D995E8977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ocha na střeše budovy">
            <a:extLst>
              <a:ext uri="{FF2B5EF4-FFF2-40B4-BE49-F238E27FC236}">
                <a16:creationId xmlns:a16="http://schemas.microsoft.com/office/drawing/2014/main" id="{3FA0AAA5-E17D-4F7D-A034-7E626045AA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808" r="22923" b="-1"/>
          <a:stretch/>
        </p:blipFill>
        <p:spPr>
          <a:xfrm>
            <a:off x="8362943" y="10"/>
            <a:ext cx="3829057" cy="6857990"/>
          </a:xfrm>
          <a:prstGeom prst="rect">
            <a:avLst/>
          </a:prstGeom>
        </p:spPr>
      </p:pic>
      <p:sp>
        <p:nvSpPr>
          <p:cNvPr id="11" name="Freeform 13">
            <a:extLst>
              <a:ext uri="{FF2B5EF4-FFF2-40B4-BE49-F238E27FC236}">
                <a16:creationId xmlns:a16="http://schemas.microsoft.com/office/drawing/2014/main" id="{BB82496C-9AD4-4916-BAB7-FF3CC04B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0" y="0"/>
            <a:ext cx="9807836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4403" y="1098388"/>
            <a:ext cx="7818540" cy="4394988"/>
          </a:xfrm>
        </p:spPr>
        <p:txBody>
          <a:bodyPr>
            <a:normAutofit/>
          </a:bodyPr>
          <a:lstStyle/>
          <a:p>
            <a:pPr algn="l"/>
            <a:r>
              <a:rPr lang="cs-CZ" sz="8500"/>
              <a:t>Advokát před správními soudy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4403" y="5563388"/>
            <a:ext cx="7818540" cy="742279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chemeClr val="bg2"/>
                </a:solidFill>
              </a:rPr>
              <a:t>Petr Lavický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7C1286-B472-4907-9B47-E8C9FE290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28B35564-38A4-457A-BD01-15D6F1659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33061" y="0"/>
            <a:ext cx="1646238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5178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1A949-76D9-4B34-AD7D-9B60A359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Materiálně formální pojetí rozhodnutí – zmírnění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506C92-BC5D-4F1F-BFB7-5ABDE2D5D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současné době došlo v judikatuře ke zmírnění formálních požadavků a opět tedy k posunu směrem spíše k materiálnímu pojetí</a:t>
            </a:r>
          </a:p>
          <a:p>
            <a:r>
              <a:rPr lang="cs-CZ" dirty="0"/>
              <a:t>Podle 3931/2019 k naplnění formálního znaku rozhodnutí zpravidla postačuje</a:t>
            </a:r>
          </a:p>
          <a:p>
            <a:pPr lvl="1"/>
            <a:r>
              <a:rPr lang="cs-CZ" dirty="0"/>
              <a:t>aby založení, změna, zrušení nebo závazné určení práv individuálně určených jednotlivců (adresátů) bylo vtěleno do </a:t>
            </a:r>
            <a:r>
              <a:rPr lang="cs-CZ" b="1" dirty="0"/>
              <a:t>aktu</a:t>
            </a:r>
            <a:r>
              <a:rPr lang="cs-CZ" dirty="0"/>
              <a:t> správního orgánu,</a:t>
            </a:r>
          </a:p>
          <a:p>
            <a:pPr lvl="1"/>
            <a:r>
              <a:rPr lang="cs-CZ" dirty="0"/>
              <a:t>u nějž je předepsána </a:t>
            </a:r>
            <a:r>
              <a:rPr lang="cs-CZ" b="1" dirty="0"/>
              <a:t>písemná forma</a:t>
            </a:r>
          </a:p>
          <a:p>
            <a:pPr lvl="1"/>
            <a:r>
              <a:rPr lang="cs-CZ" dirty="0"/>
              <a:t>a k jehož vydání je zákonem dána </a:t>
            </a:r>
            <a:r>
              <a:rPr lang="cs-CZ" b="1" dirty="0"/>
              <a:t>kompetence</a:t>
            </a:r>
            <a:r>
              <a:rPr lang="cs-CZ" dirty="0"/>
              <a:t> správního orgánu při splnění zákonem stanovených podmínek, které je správní orgán povinen posoudit</a:t>
            </a:r>
          </a:p>
        </p:txBody>
      </p:sp>
    </p:spTree>
    <p:extLst>
      <p:ext uri="{BB962C8B-B14F-4D97-AF65-F5344CB8AC3E}">
        <p14:creationId xmlns:p14="http://schemas.microsoft.com/office/powerpoint/2010/main" val="200978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9ECE7-F0D7-40E5-B140-D1D9A6079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aktuální judikatury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90C513-8F67-4113-96D7-73B2C8535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NSS 10 As 229/2021-31 (4246/2021 Sb. NSS):</a:t>
            </a:r>
          </a:p>
          <a:p>
            <a:pPr lvl="1"/>
            <a:r>
              <a:rPr lang="cs-CZ" dirty="0"/>
              <a:t>KHS musí o protiepidemických opatřeních podle § 64 zákona č. 258/2000 Sb., o ochraně veřejného zdraví, </a:t>
            </a:r>
            <a:r>
              <a:rPr lang="cs-CZ" b="1" dirty="0"/>
              <a:t>rozhodnout</a:t>
            </a:r>
            <a:r>
              <a:rPr lang="cs-CZ" dirty="0"/>
              <a:t> dle správního řádu (§ 67 odst. 1 citovaného zákona); zejména tato opatření (např. karanténa) nelze stanovit jen telefonicky</a:t>
            </a:r>
          </a:p>
          <a:p>
            <a:pPr lvl="1"/>
            <a:r>
              <a:rPr lang="cs-CZ" b="1" dirty="0"/>
              <a:t>telefonicky </a:t>
            </a:r>
            <a:r>
              <a:rPr lang="cs-CZ" dirty="0"/>
              <a:t>nařízenou karanténu nelze pro absolutní nedostatek písemné formy považovat za rozhodnutí ve smyslu § 65 SŘS; jedná se o zásah (resp. pokyn) ve smyslu § 82 SŘS</a:t>
            </a:r>
          </a:p>
          <a:p>
            <a:r>
              <a:rPr lang="cs-CZ" dirty="0"/>
              <a:t>Důsledek: materiálně-formální pojetí ovlivňuje druh řízení, v němž lze poskytnout ochranu</a:t>
            </a:r>
          </a:p>
          <a:p>
            <a:r>
              <a:rPr lang="cs-CZ" dirty="0"/>
              <a:t>Směšují se požadavky normativní (karanténa musí být nařízena písemným rozhodnutím), s jejich faktickým porušením (není-li zachována písemná forma, už nejde o rozhodnutí)</a:t>
            </a:r>
          </a:p>
        </p:txBody>
      </p:sp>
    </p:spTree>
    <p:extLst>
      <p:ext uri="{BB962C8B-B14F-4D97-AF65-F5344CB8AC3E}">
        <p14:creationId xmlns:p14="http://schemas.microsoft.com/office/powerpoint/2010/main" val="273993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015ACD-5B07-4F16-9EC6-4A02A13E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Rozhodnutím je např.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3A675E-7E24-465F-8769-39869CFB0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0628"/>
            <a:ext cx="10178322" cy="512498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Výzva ručiteli k zaplacení daňového nedoplatku (187/2004)</a:t>
            </a:r>
          </a:p>
          <a:p>
            <a:r>
              <a:rPr lang="cs-CZ" dirty="0"/>
              <a:t>Výzva k prohlášení o majetku dle § 180 DŘ (4210/2021)</a:t>
            </a:r>
          </a:p>
          <a:p>
            <a:r>
              <a:rPr lang="cs-CZ" dirty="0"/>
              <a:t>Exekuční příkaz (§ 178 DŘ) i rozhodnutí o námitkách dle § 159 DŘ (3873/2019)</a:t>
            </a:r>
          </a:p>
          <a:p>
            <a:r>
              <a:rPr lang="cs-CZ" dirty="0"/>
              <a:t>Stanovení poplatku za delší dobu studia na VŠ (907/2006)</a:t>
            </a:r>
          </a:p>
          <a:p>
            <a:r>
              <a:rPr lang="cs-CZ" dirty="0"/>
              <a:t>Odvolání z funkce člena Rady ERÚ vládou (4169/2021)</a:t>
            </a:r>
          </a:p>
          <a:p>
            <a:r>
              <a:rPr lang="cs-CZ" dirty="0"/>
              <a:t>Souhlasy vydávané stavebním úřadem zejména podle § 96, § 106, § 122, § 127 a § 128 stavebního zákona (3931/2019)</a:t>
            </a:r>
          </a:p>
          <a:p>
            <a:r>
              <a:rPr lang="cs-CZ" dirty="0"/>
              <a:t>Povolení změny stavby před dokončením zjednodušenou formou zápisem do stavebního deníku dle § 118 odst. 6 SZ (3948/2019)</a:t>
            </a:r>
          </a:p>
          <a:p>
            <a:r>
              <a:rPr lang="cs-CZ" dirty="0"/>
              <a:t>Písemná výtka podle § 88 odst. 3 zákona č. 234/2014 Sb., o státní službě (4147/2021)</a:t>
            </a:r>
          </a:p>
          <a:p>
            <a:r>
              <a:rPr lang="cs-CZ" dirty="0"/>
              <a:t>Písemná informace o vyřízení žádosti o přístup k osobním údajům poskytnutá orgánem veřejné moci podle § 30 odst. 4 zákona č. 110/2019 Sb., o zpracování osobních údajů (4113/2021)</a:t>
            </a:r>
          </a:p>
          <a:p>
            <a:r>
              <a:rPr lang="cs-CZ" dirty="0"/>
              <a:t>Rozhodnutí Finančního analytického úřadu o odložení splnění příkazu klienta (4061/2020)</a:t>
            </a:r>
          </a:p>
          <a:p>
            <a:r>
              <a:rPr lang="cs-CZ" dirty="0"/>
              <a:t>Rozhodnutí ZP dle § 16 odst. 1 zákona č. 48/1997 Sb. o úhradě zdravotních služeb jinak zdravotní pojišťovnou nehrazených (3984/2020)</a:t>
            </a:r>
          </a:p>
          <a:p>
            <a:r>
              <a:rPr lang="cs-CZ" dirty="0"/>
              <a:t>Některá závazná stanoviska </a:t>
            </a:r>
          </a:p>
          <a:p>
            <a:pPr lvl="1"/>
            <a:r>
              <a:rPr lang="cs-CZ" dirty="0"/>
              <a:t>např. souhlas orgánu ochrany přírody a krajiny k umístění stavby (1764/2009)</a:t>
            </a:r>
          </a:p>
          <a:p>
            <a:pPr lvl="1"/>
            <a:r>
              <a:rPr lang="cs-CZ" dirty="0"/>
              <a:t>závazné stanovisko podle § 44a/3 zákona o státní památkové péči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1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9C13DDE-1D3A-455C-A09A-856BA3BE7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Rozhodnutím není např.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6DD85B-18DA-40EC-8AD6-0633E606A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Rozhodnutí o odvolání (jmenování) ředitele školy (553/2005)</a:t>
            </a:r>
          </a:p>
          <a:p>
            <a:r>
              <a:rPr lang="cs-CZ" dirty="0"/>
              <a:t>Přípis, jímž správní orgán sděluje, že neshledává důvody k zahájení přezkumného řízení (§ 94 odst. 1 SŘ) (1831/2009)</a:t>
            </a:r>
          </a:p>
          <a:p>
            <a:r>
              <a:rPr lang="cs-CZ" dirty="0"/>
              <a:t>Rozhodnutí rektora vysoké školy o neudělení výjimky ze studijního a zkušebního řádu spočívající v prominutí nevykonání státní závěrečné zkoušky v určené lhůtě (2974/2014)</a:t>
            </a:r>
          </a:p>
          <a:p>
            <a:r>
              <a:rPr lang="cs-CZ" dirty="0"/>
              <a:t>Zásadně též rozhodnutí o výjimce z obecných požadavků na výstavbu (2908/2013)</a:t>
            </a:r>
          </a:p>
          <a:p>
            <a:r>
              <a:rPr lang="cs-CZ" dirty="0"/>
              <a:t>Závazné stanovisko podle § 149 SŘ (2434/2011), i úkon, kterým nadřízený orgán toto závazné stanovisko zrušil (4139/2021)</a:t>
            </a:r>
          </a:p>
          <a:p>
            <a:r>
              <a:rPr lang="cs-CZ" dirty="0"/>
              <a:t>Rozhodnutí správce daně o zamítnutí žádosti o prodloužení lhůty k podání daňového tvrzení (§ 36/4 DŘ (3501/2017)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85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B. A C. Nepřípustnost a kompetenční výluky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§ 68 a § 70 SŘS</a:t>
            </a:r>
          </a:p>
          <a:p>
            <a:pPr eaLnBrk="1" hangingPunct="1"/>
            <a:r>
              <a:rPr lang="cs-CZ" altLang="cs-CZ" b="1" dirty="0"/>
              <a:t>Restriktivní interpretace</a:t>
            </a:r>
            <a:endParaRPr lang="cs-CZ" altLang="cs-CZ" dirty="0"/>
          </a:p>
          <a:p>
            <a:pPr eaLnBrk="1" hangingPunct="1"/>
            <a:r>
              <a:rPr lang="cs-CZ" altLang="cs-CZ" dirty="0"/>
              <a:t>Ze soudního pravomoci </a:t>
            </a:r>
            <a:r>
              <a:rPr lang="cs-CZ" altLang="cs-CZ" b="1" dirty="0"/>
              <a:t>nelze vyloučit</a:t>
            </a:r>
            <a:r>
              <a:rPr lang="cs-CZ" altLang="cs-CZ" dirty="0"/>
              <a:t> přezkum rozhodnutí týkajících se</a:t>
            </a:r>
          </a:p>
          <a:p>
            <a:pPr lvl="1" eaLnBrk="1" hangingPunct="1"/>
            <a:r>
              <a:rPr lang="cs-CZ" altLang="cs-CZ" b="1" dirty="0"/>
              <a:t>základních práv a svobod </a:t>
            </a:r>
            <a:r>
              <a:rPr lang="cs-CZ" altLang="cs-CZ" dirty="0"/>
              <a:t>(čl. 36 odst. 2 Listiny)</a:t>
            </a:r>
          </a:p>
          <a:p>
            <a:pPr lvl="1" eaLnBrk="1" hangingPunct="1"/>
            <a:r>
              <a:rPr lang="cs-CZ" altLang="cs-CZ" b="1" dirty="0"/>
              <a:t>občanských práv a závazků nebo trestních obvinění</a:t>
            </a:r>
            <a:r>
              <a:rPr lang="cs-CZ" altLang="cs-CZ" dirty="0"/>
              <a:t> (6 odst. 1 Úmluvy)</a:t>
            </a:r>
          </a:p>
        </p:txBody>
      </p:sp>
    </p:spTree>
    <p:extLst>
      <p:ext uri="{BB962C8B-B14F-4D97-AF65-F5344CB8AC3E}">
        <p14:creationId xmlns:p14="http://schemas.microsoft.com/office/powerpoint/2010/main" val="396708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B. Kompetenční výluky I.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Úkony, které </a:t>
            </a:r>
            <a:r>
              <a:rPr lang="cs-CZ" altLang="cs-CZ" b="1" dirty="0"/>
              <a:t>nejsou rozhodnutími </a:t>
            </a:r>
            <a:r>
              <a:rPr lang="cs-CZ" altLang="cs-CZ" dirty="0"/>
              <a:t>dle § 65 odst. 1</a:t>
            </a:r>
          </a:p>
          <a:p>
            <a:pPr lvl="1"/>
            <a:r>
              <a:rPr lang="cs-CZ" altLang="cs-CZ" dirty="0"/>
              <a:t>krom uvedených příkladů dále např. rozhodnutí, kterým správní orgán II. stupně zruší rozhodnutí správního orgánu I. stupně a věc mu vrátí k novému projednání a rozhodnutí (9 As 30/2010)</a:t>
            </a:r>
          </a:p>
          <a:p>
            <a:pPr eaLnBrk="1" hangingPunct="1"/>
            <a:r>
              <a:rPr lang="cs-CZ" altLang="cs-CZ" dirty="0"/>
              <a:t>Rozhodnutí </a:t>
            </a:r>
            <a:r>
              <a:rPr lang="cs-CZ" altLang="cs-CZ" b="1" dirty="0"/>
              <a:t>předběžné povahy</a:t>
            </a:r>
          </a:p>
          <a:p>
            <a:pPr lvl="1" eaLnBrk="1" hangingPunct="1"/>
            <a:r>
              <a:rPr lang="cs-CZ" altLang="cs-CZ" dirty="0"/>
              <a:t>předběžné opatření</a:t>
            </a:r>
          </a:p>
          <a:p>
            <a:pPr lvl="1" eaLnBrk="1" hangingPunct="1"/>
            <a:r>
              <a:rPr lang="cs-CZ" altLang="cs-CZ" dirty="0"/>
              <a:t>zastavení práce na nepovolené stavbě</a:t>
            </a:r>
          </a:p>
          <a:p>
            <a:pPr lvl="1" eaLnBrk="1" hangingPunct="1"/>
            <a:r>
              <a:rPr lang="cs-CZ" altLang="cs-CZ" dirty="0"/>
              <a:t>zajištění zbrojního průkazu a zbraně</a:t>
            </a:r>
          </a:p>
          <a:p>
            <a:pPr lvl="1" eaLnBrk="1" hangingPunct="1"/>
            <a:r>
              <a:rPr lang="cs-CZ" altLang="cs-CZ" dirty="0"/>
              <a:t>závazná informace o sazebním zařazení zboží</a:t>
            </a:r>
          </a:p>
        </p:txBody>
      </p:sp>
    </p:spTree>
    <p:extLst>
      <p:ext uri="{BB962C8B-B14F-4D97-AF65-F5344CB8AC3E}">
        <p14:creationId xmlns:p14="http://schemas.microsoft.com/office/powerpoint/2010/main" val="362527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Kompetenční výluky II.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Rozhodnutí o úpravě </a:t>
            </a:r>
            <a:r>
              <a:rPr lang="cs-CZ" altLang="cs-CZ" b="1" dirty="0"/>
              <a:t>vedení správního řízení</a:t>
            </a:r>
          </a:p>
          <a:p>
            <a:pPr lvl="1" eaLnBrk="1" hangingPunct="1"/>
            <a:r>
              <a:rPr lang="cs-CZ" altLang="cs-CZ" dirty="0"/>
              <a:t>vyloučení pro podjatost (114/2004), i zamítnutí odvolání proti prvoinstančnímu rozhodnutí o námitce podjatosti pro opožděnost (4101/2021)</a:t>
            </a:r>
          </a:p>
          <a:p>
            <a:pPr lvl="1" eaLnBrk="1" hangingPunct="1"/>
            <a:r>
              <a:rPr lang="cs-CZ" altLang="cs-CZ" dirty="0"/>
              <a:t>rozhodnutí stavebního úřadu, jímž dle § 39/1 SŘ určil lhůtu k provedení konkrétního úkonu (2957/2014) </a:t>
            </a:r>
          </a:p>
          <a:p>
            <a:pPr lvl="1" eaLnBrk="1" hangingPunct="1"/>
            <a:r>
              <a:rPr lang="cs-CZ" altLang="cs-CZ" dirty="0"/>
              <a:t>rozhodnutí o přerušení řízení (4 As 48/2008)</a:t>
            </a:r>
          </a:p>
          <a:p>
            <a:pPr lvl="1" eaLnBrk="1" hangingPunct="1"/>
            <a:r>
              <a:rPr lang="cs-CZ" altLang="cs-CZ" dirty="0"/>
              <a:t>výzva k zaplacení správního poplatku</a:t>
            </a:r>
          </a:p>
          <a:p>
            <a:pPr lvl="1" eaLnBrk="1" hangingPunct="1"/>
            <a:r>
              <a:rPr lang="cs-CZ" altLang="cs-CZ" dirty="0"/>
              <a:t>ustanovení zástupce</a:t>
            </a:r>
          </a:p>
          <a:p>
            <a:pPr lvl="1" eaLnBrk="1" hangingPunct="1"/>
            <a:r>
              <a:rPr lang="cs-CZ" altLang="cs-CZ" dirty="0"/>
              <a:t>rozhodnutí o rozsahu, v němž může daňový subjekt nahlížet do spisu</a:t>
            </a:r>
          </a:p>
          <a:p>
            <a:pPr lvl="1" eaLnBrk="1" hangingPunct="1"/>
            <a:r>
              <a:rPr lang="cs-CZ" altLang="cs-CZ" dirty="0"/>
              <a:t>rozhodnutí zakazující pořídit z průběhu jednání zvukový záznam  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413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Kompetenční výluky III.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Rozhodnutí závisející výlučně na posouzení </a:t>
            </a:r>
            <a:r>
              <a:rPr lang="cs-CZ" b="1" dirty="0"/>
              <a:t>zdravotního stavu </a:t>
            </a:r>
            <a:r>
              <a:rPr lang="cs-CZ" dirty="0"/>
              <a:t>osob nebo </a:t>
            </a:r>
            <a:r>
              <a:rPr lang="cs-CZ" b="1" dirty="0"/>
              <a:t>technického stavu </a:t>
            </a:r>
            <a:r>
              <a:rPr lang="cs-CZ" dirty="0"/>
              <a:t>věcí (nejsou-li překážkou výkonu hospodářské činnosti)</a:t>
            </a:r>
          </a:p>
          <a:p>
            <a:pPr marL="736092" lvl="1" indent="-342900">
              <a:defRPr/>
            </a:pPr>
            <a:r>
              <a:rPr lang="cs-CZ" dirty="0"/>
              <a:t>rozhodnutí lékaře o ukončení dočasné pracovní neschopnosti</a:t>
            </a:r>
          </a:p>
          <a:p>
            <a:pPr marL="736092" lvl="1" indent="-342900">
              <a:defRPr/>
            </a:pPr>
            <a:r>
              <a:rPr lang="cs-CZ" dirty="0"/>
              <a:t>není vyloučeno rozhodnutí o neschopnosti k vojenské činné službě</a:t>
            </a:r>
          </a:p>
          <a:p>
            <a:pPr marL="736092" lvl="1" indent="-342900">
              <a:defRPr/>
            </a:pPr>
            <a:r>
              <a:rPr lang="cs-CZ" dirty="0"/>
              <a:t>provedení opravy v technickém průkazu osobního motorového vozidla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Rozhodnutí o nepřiznání nebo odnětí </a:t>
            </a:r>
            <a:r>
              <a:rPr lang="cs-CZ" b="1" dirty="0"/>
              <a:t>odborné způsobilosti </a:t>
            </a:r>
            <a:r>
              <a:rPr lang="cs-CZ" dirty="0"/>
              <a:t>FO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odebrání znaleckého osvědčení policistovi (7 As 411/2017)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Rozhodnutí vyloučená </a:t>
            </a:r>
            <a:r>
              <a:rPr lang="cs-CZ" b="1" dirty="0"/>
              <a:t>zvláštním zákonem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29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C. Nepřípustnost žaloby (§ 68)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602297"/>
            <a:ext cx="10178322" cy="4446165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Nevyčerpání řádných opravných prostředků</a:t>
            </a:r>
          </a:p>
          <a:p>
            <a:pPr marL="736092" lvl="1" indent="-342900">
              <a:defRPr/>
            </a:pPr>
            <a:r>
              <a:rPr lang="cs-CZ" dirty="0"/>
              <a:t>zejm. odvolání, rozklad</a:t>
            </a:r>
          </a:p>
          <a:p>
            <a:pPr marL="736092" lvl="1" indent="-342900">
              <a:defRPr/>
            </a:pPr>
            <a:r>
              <a:rPr lang="cs-CZ" dirty="0"/>
              <a:t>nikoliv námitky dle § 159 DŘ (např. proti exekučnímu příkazu nebo proti výzvě k prohlášení o majetku); žalobu lze podat přímo proti exekučnímu příkazu (3873/2019, 4210/2021)</a:t>
            </a:r>
          </a:p>
          <a:p>
            <a:pPr marL="736092" lvl="1" indent="-342900">
              <a:defRPr/>
            </a:pPr>
            <a:r>
              <a:rPr lang="cs-CZ" dirty="0"/>
              <a:t>vztahuje se extenzivně i na rozhodnutí v blokovém řízení (505/2005)</a:t>
            </a:r>
          </a:p>
          <a:p>
            <a:pPr marL="736092" lvl="1" indent="-342900">
              <a:defRPr/>
            </a:pPr>
            <a:r>
              <a:rPr lang="cs-CZ" dirty="0"/>
              <a:t>neplatí pro žalobu NSZ (1625/2008)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Rozhodnutí v </a:t>
            </a:r>
            <a:r>
              <a:rPr lang="cs-CZ" b="1" dirty="0"/>
              <a:t>soukromoprávní </a:t>
            </a:r>
            <a:r>
              <a:rPr lang="cs-CZ" dirty="0"/>
              <a:t>věci</a:t>
            </a:r>
          </a:p>
          <a:p>
            <a:pPr marL="736092" lvl="1" indent="-342900">
              <a:defRPr/>
            </a:pPr>
            <a:r>
              <a:rPr lang="cs-CZ" dirty="0"/>
              <a:t>viz dále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Písm. c) (</a:t>
            </a:r>
            <a:r>
              <a:rPr lang="cs-CZ" b="1" dirty="0"/>
              <a:t>nicotnost</a:t>
            </a:r>
            <a:r>
              <a:rPr lang="cs-CZ" dirty="0"/>
              <a:t>) se neuplatní (např. 2837/2013; 2135/2010)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Napadání pouze </a:t>
            </a:r>
            <a:r>
              <a:rPr lang="cs-CZ" b="1" dirty="0"/>
              <a:t>důvodů</a:t>
            </a:r>
            <a:r>
              <a:rPr lang="cs-CZ" dirty="0"/>
              <a:t>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Návrh na přezkum rozhodnutí </a:t>
            </a:r>
            <a:r>
              <a:rPr lang="cs-CZ" b="1" dirty="0"/>
              <a:t>vyloučených</a:t>
            </a:r>
            <a:r>
              <a:rPr lang="cs-CZ" dirty="0"/>
              <a:t> z přezkumu (viz § 70)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Dále viz </a:t>
            </a:r>
            <a:r>
              <a:rPr lang="cs-CZ" b="1" dirty="0"/>
              <a:t>§ 66 odst. 5 a 6</a:t>
            </a:r>
          </a:p>
        </p:txBody>
      </p:sp>
    </p:spTree>
    <p:extLst>
      <p:ext uri="{BB962C8B-B14F-4D97-AF65-F5344CB8AC3E}">
        <p14:creationId xmlns:p14="http://schemas.microsoft.com/office/powerpoint/2010/main" val="75234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Věci projednávané v režimu části V.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Rozhodnutí ve věcech </a:t>
            </a:r>
            <a:r>
              <a:rPr lang="cs-CZ" altLang="cs-CZ" b="1" dirty="0"/>
              <a:t>vkladu práva k nemovitostem</a:t>
            </a:r>
            <a:r>
              <a:rPr lang="cs-CZ" altLang="cs-CZ" dirty="0"/>
              <a:t> (§ 249 odst. 2 OSŘ) </a:t>
            </a:r>
          </a:p>
          <a:p>
            <a:pPr lvl="1" eaLnBrk="1" hangingPunct="1"/>
            <a:r>
              <a:rPr lang="cs-CZ" altLang="cs-CZ" dirty="0"/>
              <a:t>ostatní katastrální věci považuje judikatura za veřejnoprávní</a:t>
            </a:r>
          </a:p>
          <a:p>
            <a:pPr eaLnBrk="1" hangingPunct="1"/>
            <a:r>
              <a:rPr lang="cs-CZ" altLang="cs-CZ" dirty="0"/>
              <a:t>Rozhodnutí o </a:t>
            </a:r>
            <a:r>
              <a:rPr lang="cs-CZ" altLang="cs-CZ" b="1" dirty="0"/>
              <a:t>náhradě za vyvlastnění</a:t>
            </a:r>
            <a:r>
              <a:rPr lang="cs-CZ" altLang="cs-CZ" dirty="0"/>
              <a:t> (§ 28 z. č. 184/2006 Sb.)</a:t>
            </a:r>
          </a:p>
          <a:p>
            <a:pPr eaLnBrk="1" hangingPunct="1"/>
            <a:r>
              <a:rPr lang="cs-CZ" altLang="cs-CZ" dirty="0"/>
              <a:t>Rozhodnutí ČTÚ ve věci vyúčtování ceny za </a:t>
            </a:r>
            <a:r>
              <a:rPr lang="cs-CZ" altLang="cs-CZ" b="1" dirty="0"/>
              <a:t>služby elektronických komunikací </a:t>
            </a:r>
            <a:r>
              <a:rPr lang="cs-CZ" altLang="cs-CZ" dirty="0"/>
              <a:t>nebo o </a:t>
            </a:r>
            <a:r>
              <a:rPr lang="cs-CZ" altLang="cs-CZ" b="1" dirty="0"/>
              <a:t>námitce proti vyřízení reklamace vadného poskytnutí poštovní služby</a:t>
            </a:r>
            <a:r>
              <a:rPr lang="cs-CZ" altLang="cs-CZ" dirty="0"/>
              <a:t> </a:t>
            </a:r>
            <a:endParaRPr lang="cs-CZ" altLang="cs-CZ" b="1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192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4240" y="753228"/>
            <a:ext cx="7210396" cy="1080938"/>
          </a:xfrm>
        </p:spPr>
        <p:txBody>
          <a:bodyPr>
            <a:normAutofit/>
          </a:bodyPr>
          <a:lstStyle/>
          <a:p>
            <a:r>
              <a:rPr lang="cs-CZ"/>
              <a:t>Přehled výkladu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A04C63E-1397-4C97-89E1-0374E956B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635486"/>
              </p:ext>
            </p:extLst>
          </p:nvPr>
        </p:nvGraphicFramePr>
        <p:xfrm>
          <a:off x="2034778" y="2427479"/>
          <a:ext cx="7075090" cy="316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33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D9D61-B18B-46CE-B168-13F6221C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Účastníci řízení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D3AAAD-F86A-42DF-A543-C5D35DD625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39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účastníků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3"/>
              </a:buClr>
              <a:defRPr/>
            </a:pPr>
            <a:r>
              <a:rPr lang="cs-CZ" b="1" dirty="0"/>
              <a:t>Způsobilost být účastníkem </a:t>
            </a:r>
            <a:r>
              <a:rPr lang="cs-CZ" dirty="0"/>
              <a:t>(§ 33/1 SŘS) má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/>
              <a:t>ten, kdo má právní osobnost (FO, PO)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/>
              <a:t>správní orgán (ministerstvo, nikoliv ministr)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/>
              <a:t>ten, komu ji zákon přiznává (např. přípravný výbor politické strany)</a:t>
            </a:r>
          </a:p>
          <a:p>
            <a:pPr>
              <a:lnSpc>
                <a:spcPct val="90000"/>
              </a:lnSpc>
              <a:buClr>
                <a:schemeClr val="accent3"/>
              </a:buClr>
              <a:defRPr/>
            </a:pPr>
            <a:r>
              <a:rPr lang="cs-CZ" b="1" dirty="0"/>
              <a:t>Procesní způsobilost </a:t>
            </a:r>
            <a:r>
              <a:rPr lang="cs-CZ" dirty="0"/>
              <a:t>(§ 33/2 SŘS)</a:t>
            </a:r>
            <a:endParaRPr lang="cs-CZ" b="1" dirty="0"/>
          </a:p>
          <a:p>
            <a:pPr lvl="1" indent="-246888">
              <a:lnSpc>
                <a:spcPct val="90000"/>
              </a:lnSpc>
              <a:defRPr/>
            </a:pPr>
            <a:r>
              <a:rPr lang="cs-CZ" dirty="0"/>
              <a:t>FO ji má v takovém rozsahu, v jakém je svéprávná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/>
              <a:t>správní orgán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/>
              <a:t>za PO jedná zástupce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Vymezení okruhu účastníků řízení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Žalobce a žalovaný</a:t>
            </a:r>
            <a:r>
              <a:rPr lang="cs-CZ" altLang="cs-CZ" dirty="0"/>
              <a:t> (§ 33 odst. 1)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žalobce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 dirty="0"/>
              <a:t>FO nebo PO podle § 65 odst. 1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 dirty="0"/>
              <a:t>Spolek dle § 65 odst. 2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 dirty="0"/>
              <a:t>Instituce či osoba, jíž svědčí zvláštní žalobní legitimace podle § 66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žalovaný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 dirty="0"/>
              <a:t>správní orgán vymezený zákonem (§ 33 odst. 1, § 69)</a:t>
            </a:r>
          </a:p>
        </p:txBody>
      </p:sp>
    </p:spTree>
    <p:extLst>
      <p:ext uri="{BB962C8B-B14F-4D97-AF65-F5344CB8AC3E}">
        <p14:creationId xmlns:p14="http://schemas.microsoft.com/office/powerpoint/2010/main" val="177245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Žalobce dle § 65 odst. 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FO či PO tvrdící zkrácení na svých právech</a:t>
            </a:r>
          </a:p>
          <a:p>
            <a:pPr lvl="1" eaLnBrk="1" hangingPunct="1"/>
            <a:r>
              <a:rPr lang="cs-CZ" altLang="cs-CZ" dirty="0"/>
              <a:t>také stát, pokud nevystupoval ve vrchnostenském postavení (4006/2020)</a:t>
            </a:r>
          </a:p>
          <a:p>
            <a:pPr lvl="1" eaLnBrk="1" hangingPunct="1"/>
            <a:r>
              <a:rPr lang="cs-CZ" altLang="cs-CZ" dirty="0"/>
              <a:t>podmínkou není účastenství ve správním řízení (např. 4 As 157/2013 ve vztahu k rozhodnutí o povolení ke zkušebnímu provozu stavby dle </a:t>
            </a:r>
            <a:r>
              <a:rPr lang="cs-CZ" altLang="cs-CZ" dirty="0" err="1"/>
              <a:t>StavZ</a:t>
            </a:r>
            <a:r>
              <a:rPr lang="cs-CZ" altLang="cs-CZ" dirty="0"/>
              <a:t>)</a:t>
            </a:r>
          </a:p>
          <a:p>
            <a:pPr lvl="1" eaLnBrk="1" hangingPunct="1"/>
            <a:r>
              <a:rPr lang="cs-CZ" altLang="cs-CZ" dirty="0"/>
              <a:t>žalobní legitimace je založena tvrzením</a:t>
            </a:r>
          </a:p>
          <a:p>
            <a:pPr lvl="1" eaLnBrk="1" hangingPunct="1"/>
            <a:r>
              <a:rPr lang="cs-CZ" altLang="cs-CZ" dirty="0"/>
              <a:t>zkrácení na subjektivním veřejném právu náležejícím žalobci</a:t>
            </a:r>
          </a:p>
          <a:p>
            <a:pPr lvl="2" eaLnBrk="1" hangingPunct="1"/>
            <a:r>
              <a:rPr lang="cs-CZ" altLang="cs-CZ" dirty="0"/>
              <a:t>přímé zkrácení</a:t>
            </a:r>
          </a:p>
          <a:p>
            <a:pPr lvl="2" eaLnBrk="1" hangingPunct="1"/>
            <a:r>
              <a:rPr lang="cs-CZ" altLang="cs-CZ" dirty="0"/>
              <a:t>zkrácení v důsledku porušení práv v předcházejícím řízení </a:t>
            </a:r>
          </a:p>
        </p:txBody>
      </p:sp>
    </p:spTree>
    <p:extLst>
      <p:ext uri="{BB962C8B-B14F-4D97-AF65-F5344CB8AC3E}">
        <p14:creationId xmlns:p14="http://schemas.microsoft.com/office/powerpoint/2010/main" val="269813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Dotčení právní sféry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Žalobce </a:t>
            </a:r>
            <a:r>
              <a:rPr lang="cs-CZ" b="1" dirty="0"/>
              <a:t>nemůže vždy tvrdit porušení svých subjektivních veřejných práv</a:t>
            </a:r>
          </a:p>
          <a:p>
            <a:pPr lvl="1"/>
            <a:r>
              <a:rPr lang="cs-CZ" dirty="0"/>
              <a:t>např. není-li vyhověno jeho žádosti o vydání konstitutivního rozhodnutí v situaci, kdy rozhodnutí závisí na správním uvážení</a:t>
            </a:r>
          </a:p>
          <a:p>
            <a:r>
              <a:rPr lang="cs-CZ" dirty="0"/>
              <a:t>Postačí proto, aby žalobce tvrdit, že je rozhodnutím </a:t>
            </a:r>
            <a:r>
              <a:rPr lang="cs-CZ" b="1" dirty="0"/>
              <a:t>dotčena jeho právní sféra</a:t>
            </a:r>
          </a:p>
          <a:p>
            <a:pPr lvl="1"/>
            <a:r>
              <a:rPr lang="cs-CZ" dirty="0"/>
              <a:t>viz č. 906/2006 </a:t>
            </a:r>
            <a:r>
              <a:rPr lang="cs-CZ" dirty="0" err="1"/>
              <a:t>Sb.NSS</a:t>
            </a:r>
            <a:endParaRPr lang="cs-CZ" dirty="0"/>
          </a:p>
          <a:p>
            <a:r>
              <a:rPr lang="cs-CZ" dirty="0"/>
              <a:t>Aktivní žalobní legitimace v řízení o žalobě proti rozhodnutí správního orgánu (§ 65 a násl. s. ř. s.) bude dána vždy tehdy, pokud s ohledem na tvrzení žalobce není možné zjevně a jednoznačně konstatovat, že k zásahu do jeho právní sféry v žádném případě dojít nemohlo (č. 1764/2009 </a:t>
            </a:r>
            <a:r>
              <a:rPr lang="cs-CZ" dirty="0" err="1"/>
              <a:t>Sb.NSS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604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Žalobní legitimace dle § 65 odst. 2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Účastník správního řízení (vč. opomenutého úč.)</a:t>
            </a:r>
          </a:p>
          <a:p>
            <a:pPr eaLnBrk="1" hangingPunct="1"/>
            <a:r>
              <a:rPr lang="cs-CZ" altLang="cs-CZ" sz="2800" dirty="0"/>
              <a:t>Není legitimován dle § 65 odst. 1</a:t>
            </a:r>
          </a:p>
          <a:p>
            <a:pPr lvl="1" eaLnBrk="1" hangingPunct="1"/>
            <a:r>
              <a:rPr lang="cs-CZ" altLang="cs-CZ" dirty="0"/>
              <a:t>v řízení nešlo o jeho práva, tento účastník v něm hájil pouze určité zájmy (např. ekologické spolky)</a:t>
            </a:r>
          </a:p>
          <a:p>
            <a:pPr lvl="1" eaLnBrk="1" hangingPunct="1"/>
            <a:r>
              <a:rPr lang="cs-CZ" altLang="cs-CZ" dirty="0"/>
              <a:t>má-li spolek místní a věcný vztah k předmětu řízení, může uplatňovat nejen procesní námitky, ale také dle § 65/1 SŘS hmotněprávní námitky týkající se jeho členů (4038/2020 a judikatura tam citovaná)</a:t>
            </a:r>
          </a:p>
          <a:p>
            <a:pPr eaLnBrk="1" hangingPunct="1"/>
            <a:r>
              <a:rPr lang="cs-CZ" altLang="cs-CZ" sz="2800" dirty="0"/>
              <a:t>Tvrzení o zkrácení na právech </a:t>
            </a:r>
            <a:r>
              <a:rPr lang="cs-CZ" altLang="cs-CZ" sz="2800" dirty="0" err="1"/>
              <a:t>zájemníku</a:t>
            </a:r>
            <a:r>
              <a:rPr lang="cs-CZ" altLang="cs-CZ" sz="2800" dirty="0"/>
              <a:t> příslušejících (procesní práva)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415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Zvláštní žalobní legitimace dle § 66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/>
              <a:t>Správní orgán</a:t>
            </a:r>
          </a:p>
          <a:p>
            <a:pPr lvl="1" eaLnBrk="1" hangingPunct="1"/>
            <a:r>
              <a:rPr lang="cs-CZ" altLang="cs-CZ" dirty="0"/>
              <a:t>nevyskytuje se</a:t>
            </a:r>
          </a:p>
          <a:p>
            <a:pPr eaLnBrk="1" hangingPunct="1"/>
            <a:r>
              <a:rPr lang="cs-CZ" altLang="cs-CZ" b="1" dirty="0"/>
              <a:t>Nejvyšší státní zástupce</a:t>
            </a:r>
          </a:p>
          <a:p>
            <a:pPr lvl="1" eaLnBrk="1" hangingPunct="1"/>
            <a:r>
              <a:rPr lang="cs-CZ" altLang="cs-CZ" dirty="0"/>
              <a:t>závažný veřejný zájem</a:t>
            </a:r>
          </a:p>
          <a:p>
            <a:pPr lvl="1" eaLnBrk="1" hangingPunct="1"/>
            <a:r>
              <a:rPr lang="cs-CZ" altLang="cs-CZ" dirty="0"/>
              <a:t>neplatí požadavek vyčerpání opravných prostředků</a:t>
            </a:r>
          </a:p>
          <a:p>
            <a:pPr eaLnBrk="1" hangingPunct="1"/>
            <a:r>
              <a:rPr lang="cs-CZ" altLang="cs-CZ" b="1" dirty="0"/>
              <a:t>Veřejný ochránce práv</a:t>
            </a:r>
          </a:p>
          <a:p>
            <a:pPr eaLnBrk="1" hangingPunct="1"/>
            <a:r>
              <a:rPr lang="cs-CZ" altLang="cs-CZ" dirty="0"/>
              <a:t>Ten, o kom to </a:t>
            </a:r>
            <a:r>
              <a:rPr lang="cs-CZ" altLang="cs-CZ" b="1" dirty="0"/>
              <a:t>stanoví zákon nebo mezinárodní smlouva</a:t>
            </a:r>
          </a:p>
          <a:p>
            <a:pPr lvl="1"/>
            <a:r>
              <a:rPr lang="cs-CZ" altLang="cs-CZ" dirty="0"/>
              <a:t>např. spolky, OPS a obce podle § 23/10 z. č. 100/2001 Sb.</a:t>
            </a:r>
          </a:p>
        </p:txBody>
      </p:sp>
    </p:spTree>
    <p:extLst>
      <p:ext uri="{BB962C8B-B14F-4D97-AF65-F5344CB8AC3E}">
        <p14:creationId xmlns:p14="http://schemas.microsoft.com/office/powerpoint/2010/main" val="307318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Žalovaný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Správní orgán </a:t>
            </a:r>
          </a:p>
          <a:p>
            <a:pPr lvl="1" indent="-246888">
              <a:defRPr/>
            </a:pPr>
            <a:r>
              <a:rPr lang="cs-CZ" dirty="0"/>
              <a:t>který rozhodl </a:t>
            </a:r>
            <a:r>
              <a:rPr lang="cs-CZ" b="1" dirty="0"/>
              <a:t>v posledním stupni</a:t>
            </a:r>
          </a:p>
          <a:p>
            <a:pPr lvl="1" indent="-246888">
              <a:defRPr/>
            </a:pPr>
            <a:r>
              <a:rPr lang="cs-CZ" dirty="0"/>
              <a:t>na který jeho působnost přešla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Správní orgán:</a:t>
            </a:r>
          </a:p>
          <a:p>
            <a:pPr lvl="1" indent="-246888">
              <a:defRPr/>
            </a:pPr>
            <a:r>
              <a:rPr lang="cs-CZ" dirty="0"/>
              <a:t>§ 4 odst. 1 písm. a) SŘS</a:t>
            </a:r>
          </a:p>
          <a:p>
            <a:pPr lvl="2" indent="-246888">
              <a:defRPr/>
            </a:pPr>
            <a:r>
              <a:rPr lang="cs-CZ" dirty="0"/>
              <a:t>mj. i profesní komory, </a:t>
            </a:r>
          </a:p>
          <a:p>
            <a:pPr lvl="2" indent="-246888">
              <a:defRPr/>
            </a:pPr>
            <a:r>
              <a:rPr lang="cs-CZ" dirty="0"/>
              <a:t>někdy též vláda, prezident republiky</a:t>
            </a:r>
          </a:p>
          <a:p>
            <a:pPr lvl="2" indent="-246888">
              <a:defRPr/>
            </a:pPr>
            <a:r>
              <a:rPr lang="cs-CZ" dirty="0"/>
              <a:t>ministerstvo, nikoli ministr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Žalovaný je určen zákonem</a:t>
            </a:r>
          </a:p>
          <a:p>
            <a:pPr lvl="1" indent="-246888">
              <a:defRPr/>
            </a:pPr>
            <a:r>
              <a:rPr lang="cs-CZ" dirty="0"/>
              <a:t>v případě nesprávného označení v žalobě bude soud jednat s tím, kdo je skutečně žalovaným</a:t>
            </a:r>
          </a:p>
        </p:txBody>
      </p:sp>
    </p:spTree>
    <p:extLst>
      <p:ext uri="{BB962C8B-B14F-4D97-AF65-F5344CB8AC3E}">
        <p14:creationId xmlns:p14="http://schemas.microsoft.com/office/powerpoint/2010/main" val="84918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412A3-729F-4016-AC4A-B810A47B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8C8F36-25BF-4FCC-B6DF-20BEFF623B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6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Náležitosti žaloby I.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Označení </a:t>
            </a:r>
            <a:r>
              <a:rPr lang="cs-CZ" altLang="cs-CZ" b="1" dirty="0"/>
              <a:t>soudu</a:t>
            </a:r>
          </a:p>
          <a:p>
            <a:pPr lvl="1" eaLnBrk="1" hangingPunct="1"/>
            <a:r>
              <a:rPr lang="cs-CZ" altLang="cs-CZ" dirty="0"/>
              <a:t>krajský soud (VP i MP - § 7)</a:t>
            </a:r>
          </a:p>
          <a:p>
            <a:pPr eaLnBrk="1" hangingPunct="1"/>
            <a:r>
              <a:rPr lang="cs-CZ" altLang="cs-CZ" dirty="0"/>
              <a:t>Označení </a:t>
            </a:r>
            <a:r>
              <a:rPr lang="cs-CZ" altLang="cs-CZ" b="1" dirty="0"/>
              <a:t>účastníků </a:t>
            </a:r>
            <a:r>
              <a:rPr lang="cs-CZ" altLang="cs-CZ" dirty="0"/>
              <a:t>a jejich </a:t>
            </a:r>
            <a:r>
              <a:rPr lang="cs-CZ" altLang="cs-CZ" b="1" dirty="0"/>
              <a:t>zástupců</a:t>
            </a:r>
          </a:p>
          <a:p>
            <a:pPr lvl="1"/>
            <a:r>
              <a:rPr lang="cs-CZ" altLang="cs-CZ" dirty="0"/>
              <a:t>jméno, příjmení, doručovací adresa</a:t>
            </a:r>
          </a:p>
          <a:p>
            <a:pPr lvl="1"/>
            <a:r>
              <a:rPr lang="cs-CZ" altLang="cs-CZ" dirty="0"/>
              <a:t>název (firma), sídlo, IČ</a:t>
            </a:r>
          </a:p>
          <a:p>
            <a:pPr eaLnBrk="1" hangingPunct="1"/>
            <a:r>
              <a:rPr lang="cs-CZ" altLang="cs-CZ" dirty="0"/>
              <a:t>Označení </a:t>
            </a:r>
            <a:r>
              <a:rPr lang="cs-CZ" altLang="cs-CZ" b="1" dirty="0"/>
              <a:t>osob zúčastněných na řízení</a:t>
            </a:r>
          </a:p>
          <a:p>
            <a:pPr lvl="1" eaLnBrk="1" hangingPunct="1"/>
            <a:r>
              <a:rPr lang="cs-CZ" altLang="cs-CZ" dirty="0"/>
              <a:t>osoba, která byla přímo dotčena ve svých právech</a:t>
            </a:r>
          </a:p>
          <a:p>
            <a:pPr lvl="1" eaLnBrk="1" hangingPunct="1"/>
            <a:r>
              <a:rPr lang="cs-CZ" altLang="cs-CZ" dirty="0"/>
              <a:t>není účastníkem řízení</a:t>
            </a:r>
          </a:p>
          <a:p>
            <a:pPr lvl="1" eaLnBrk="1" hangingPunct="1"/>
            <a:r>
              <a:rPr lang="cs-CZ" altLang="cs-CZ" dirty="0"/>
              <a:t>oznámila, že bude uplatňovat práva OZŘ </a:t>
            </a:r>
          </a:p>
        </p:txBody>
      </p:sp>
    </p:spTree>
    <p:extLst>
      <p:ext uri="{BB962C8B-B14F-4D97-AF65-F5344CB8AC3E}">
        <p14:creationId xmlns:p14="http://schemas.microsoft.com/office/powerpoint/2010/main" val="105840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o žalobě proti rozhodnutí správního orgánu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7867275" y="1231506"/>
            <a:ext cx="3207933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Část I.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3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Náležitosti žaloby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Uvedení</a:t>
            </a:r>
            <a:r>
              <a:rPr lang="cs-CZ" b="1" dirty="0"/>
              <a:t> dne doručení </a:t>
            </a:r>
            <a:r>
              <a:rPr lang="cs-CZ" dirty="0"/>
              <a:t>nebo jiného oznámení rozhodnutí žalobci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absence této náležitosti by neměla být důvodem pro odmítnutí žaloby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Označení napadeného </a:t>
            </a:r>
            <a:r>
              <a:rPr lang="cs-CZ" b="1" dirty="0"/>
              <a:t>rozhodnutí 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správní orgán, číslo jednací, den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Označení</a:t>
            </a:r>
            <a:r>
              <a:rPr lang="cs-CZ" b="1" dirty="0"/>
              <a:t> napadených výroků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rozšíření jenom ve lhůtě pro podání žaloby </a:t>
            </a:r>
          </a:p>
        </p:txBody>
      </p:sp>
    </p:spTree>
    <p:extLst>
      <p:ext uri="{BB962C8B-B14F-4D97-AF65-F5344CB8AC3E}">
        <p14:creationId xmlns:p14="http://schemas.microsoft.com/office/powerpoint/2010/main" val="162681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žaloby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Žalobní body</a:t>
            </a:r>
          </a:p>
          <a:p>
            <a:pPr lvl="1" indent="-246888">
              <a:defRPr/>
            </a:pPr>
            <a:r>
              <a:rPr lang="cs-CZ" dirty="0"/>
              <a:t>skutkové a právní důvody, z nichž má žalobce rozhodnutí za nezákonné nebo nicotné</a:t>
            </a:r>
          </a:p>
          <a:p>
            <a:pPr lvl="1" indent="-246888">
              <a:defRPr/>
            </a:pPr>
            <a:r>
              <a:rPr lang="cs-CZ" dirty="0"/>
              <a:t>rozšíření jenom ve lhůtě pro podání žaloby </a:t>
            </a:r>
          </a:p>
          <a:p>
            <a:pPr lvl="1" indent="-246888">
              <a:defRPr/>
            </a:pPr>
            <a:r>
              <a:rPr lang="cs-CZ" dirty="0"/>
              <a:t>neobsahuje-li žaloba žádný žalobní bod, nelze jej po uplynutí lhůty pro podání žaloby doplňovat a soud žalobu odmítne</a:t>
            </a:r>
          </a:p>
          <a:p>
            <a:pPr lvl="1" indent="-246888">
              <a:defRPr/>
            </a:pPr>
            <a:r>
              <a:rPr lang="cs-CZ" dirty="0"/>
              <a:t>není-li dostatečně konkretizován, postup dle § 37 odst. 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5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žaloby IV.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Důkazní návrhy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Žalobní petit</a:t>
            </a:r>
          </a:p>
          <a:p>
            <a:pPr lvl="1" indent="-246888">
              <a:defRPr/>
            </a:pPr>
            <a:r>
              <a:rPr lang="cs-CZ" dirty="0"/>
              <a:t>zrušení rozhodnutí správního orgánu</a:t>
            </a:r>
          </a:p>
          <a:p>
            <a:pPr lvl="1" indent="-246888">
              <a:defRPr/>
            </a:pPr>
            <a:r>
              <a:rPr lang="cs-CZ" dirty="0"/>
              <a:t>vyslovení nicotnosti rozhodnutí správního orgánu</a:t>
            </a:r>
          </a:p>
          <a:p>
            <a:pPr lvl="1" indent="-246888">
              <a:defRPr/>
            </a:pPr>
            <a:r>
              <a:rPr lang="cs-CZ" dirty="0"/>
              <a:t>moderace sankce</a:t>
            </a:r>
          </a:p>
          <a:p>
            <a:pPr lvl="1" indent="-246888">
              <a:defRPr/>
            </a:pPr>
            <a:r>
              <a:rPr lang="cs-CZ" dirty="0"/>
              <a:t>zrušení rozhodnutí o odvolání a rozhodnutí povinného subjektu o odmítnutí žádosti a nařízení povinnému subjektu poskytnout požadované informace (§ 16/5 z. č. 106/1999 Sb.)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Podpis a datum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Odstraňování vad </a:t>
            </a:r>
            <a:r>
              <a:rPr lang="cs-CZ" dirty="0"/>
              <a:t>viz § 37 odst. 5  </a:t>
            </a:r>
          </a:p>
        </p:txBody>
      </p:sp>
    </p:spTree>
    <p:extLst>
      <p:ext uri="{BB962C8B-B14F-4D97-AF65-F5344CB8AC3E}">
        <p14:creationId xmlns:p14="http://schemas.microsoft.com/office/powerpoint/2010/main" val="260861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Lhůta pro podání žaloby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2 měsíce </a:t>
            </a:r>
            <a:r>
              <a:rPr lang="cs-CZ" dirty="0"/>
              <a:t>od doručení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Zvláštní lhůty</a:t>
            </a:r>
          </a:p>
          <a:p>
            <a:pPr marL="736092" lvl="1" indent="-342900">
              <a:defRPr/>
            </a:pPr>
            <a:r>
              <a:rPr lang="cs-CZ" dirty="0"/>
              <a:t>§ 66 odst. 1 až 3 a odst. 4</a:t>
            </a:r>
          </a:p>
          <a:p>
            <a:pPr marL="736092" lvl="1" indent="-342900">
              <a:defRPr/>
            </a:pPr>
            <a:r>
              <a:rPr lang="cs-CZ" dirty="0"/>
              <a:t>zvláštní zákony (např. 10 nebo 30 dnů podle zákona o pobytu cizinců, 60 dnů podle z. č. 361/2003 Sb.)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Lhůta má dle praxe procesní povahu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Lhůta byla zachována podáním žaloby u správního orgánu</a:t>
            </a:r>
          </a:p>
          <a:p>
            <a:pPr marL="736092" lvl="1" indent="-342900">
              <a:defRPr/>
            </a:pPr>
            <a:r>
              <a:rPr lang="cs-CZ" dirty="0"/>
              <a:t>muselo jít o správní orgán, jehož rozhodnutí bylo napadeno</a:t>
            </a:r>
          </a:p>
          <a:p>
            <a:pPr marL="736092" lvl="1" indent="-342900">
              <a:defRPr/>
            </a:pPr>
            <a:r>
              <a:rPr lang="cs-CZ" dirty="0"/>
              <a:t>novela č. 303/2011 Sb. toto pravidlo zrušila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Zmeškání lhůty nelze prominout</a:t>
            </a:r>
          </a:p>
        </p:txBody>
      </p:sp>
    </p:spTree>
    <p:extLst>
      <p:ext uri="{BB962C8B-B14F-4D97-AF65-F5344CB8AC3E}">
        <p14:creationId xmlns:p14="http://schemas.microsoft.com/office/powerpoint/2010/main" val="345457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Odkladný účinek žaloby I.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Žaloba nemá zásadně odkladný účinek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podání žaloby neodkládá právní moc a vykonatelnost rozhodnutí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výjimky musí stanovit zákon, např.</a:t>
            </a:r>
          </a:p>
          <a:p>
            <a:pPr lvl="2">
              <a:buClr>
                <a:schemeClr val="accent3"/>
              </a:buClr>
              <a:defRPr/>
            </a:pPr>
            <a:r>
              <a:rPr lang="cs-CZ" dirty="0"/>
              <a:t>§ 32/2 zákona o azylu – odkladný účinek žaloby proti rozhodnutí MV ve věcech mezinárodní ochrany, krom několika výjimek</a:t>
            </a:r>
          </a:p>
          <a:p>
            <a:pPr lvl="2">
              <a:buClr>
                <a:schemeClr val="accent3"/>
              </a:buClr>
              <a:defRPr/>
            </a:pPr>
            <a:r>
              <a:rPr lang="cs-CZ" dirty="0"/>
              <a:t>§ 172/3 zákona o pobytu cizinců – odkladný účinek žaloby proti rozhodnutí o vyhoštění cizince</a:t>
            </a:r>
          </a:p>
        </p:txBody>
      </p:sp>
    </p:spTree>
    <p:extLst>
      <p:ext uri="{BB962C8B-B14F-4D97-AF65-F5344CB8AC3E}">
        <p14:creationId xmlns:p14="http://schemas.microsoft.com/office/powerpoint/2010/main" val="391374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Odkladný účinek žaloby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Soud může žalobě odkladný účinek rozhodnutím přiznat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Postup:</a:t>
            </a:r>
          </a:p>
          <a:p>
            <a:pPr marL="736092" lvl="1" indent="-342900">
              <a:defRPr/>
            </a:pPr>
            <a:r>
              <a:rPr lang="cs-CZ" dirty="0"/>
              <a:t>návrh žalobce (osoby zúčastněné na řízení – sporné)</a:t>
            </a:r>
          </a:p>
          <a:p>
            <a:pPr marL="1010412" lvl="2" indent="-342900">
              <a:defRPr/>
            </a:pPr>
            <a:r>
              <a:rPr lang="cs-CZ" dirty="0"/>
              <a:t>odstraňování vad postupem podle § 37/5</a:t>
            </a:r>
          </a:p>
          <a:p>
            <a:pPr marL="736092" lvl="1" indent="-342900">
              <a:defRPr/>
            </a:pPr>
            <a:r>
              <a:rPr lang="cs-CZ" dirty="0"/>
              <a:t>vyjádření žalovaného</a:t>
            </a:r>
          </a:p>
          <a:p>
            <a:pPr marL="736092" lvl="1" indent="-342900">
              <a:defRPr/>
            </a:pPr>
            <a:r>
              <a:rPr lang="cs-CZ" dirty="0"/>
              <a:t>vyjádření osoby zúčastněné na řízení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Nutno rozhodnout bez zbytečného odkladu, resp. do 30 dnů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Usnesení musí být vždy odůvodněno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Kasační stížnost není přípustná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64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Odkladný účinek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Kritéria:</a:t>
            </a:r>
          </a:p>
          <a:p>
            <a:pPr lvl="1"/>
            <a:r>
              <a:rPr lang="cs-CZ" dirty="0"/>
              <a:t>hrozba nepoměrně větší újmy pro žalobce, než jaká může přiznáním odkladného účinku vzniknout jiným osobám</a:t>
            </a:r>
          </a:p>
          <a:p>
            <a:pPr lvl="1"/>
            <a:r>
              <a:rPr lang="cs-CZ" dirty="0"/>
              <a:t>absence rozporu s důležitým veřejným zájmem</a:t>
            </a:r>
          </a:p>
          <a:p>
            <a:r>
              <a:rPr lang="cs-CZ" dirty="0"/>
              <a:t>Následky přiznání odkladného účinku</a:t>
            </a:r>
          </a:p>
          <a:p>
            <a:pPr lvl="1"/>
            <a:r>
              <a:rPr lang="cs-CZ" dirty="0"/>
              <a:t>pozastavení účinků napadeného rozhodnutí, zejména</a:t>
            </a:r>
          </a:p>
          <a:p>
            <a:pPr lvl="2"/>
            <a:r>
              <a:rPr lang="cs-CZ" dirty="0"/>
              <a:t>právní moci</a:t>
            </a:r>
          </a:p>
          <a:p>
            <a:pPr lvl="2"/>
            <a:r>
              <a:rPr lang="cs-CZ" dirty="0"/>
              <a:t>vykonatelnosti</a:t>
            </a:r>
          </a:p>
          <a:p>
            <a:pPr lvl="1"/>
            <a:r>
              <a:rPr lang="cs-CZ" dirty="0"/>
              <a:t>až do skončení řízení před KS</a:t>
            </a:r>
          </a:p>
        </p:txBody>
      </p:sp>
    </p:spTree>
    <p:extLst>
      <p:ext uri="{BB962C8B-B14F-4D97-AF65-F5344CB8AC3E}">
        <p14:creationId xmlns:p14="http://schemas.microsoft.com/office/powerpoint/2010/main" val="134458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DBCDF-92BB-4530-850E-B8C994DB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řízení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1BC46E-2CC1-49BE-BC9A-CA4231C97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70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Průběh řízení - zahájení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Řízení je zahájeno podáním žaloby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Zkoumání </a:t>
            </a:r>
            <a:r>
              <a:rPr lang="cs-CZ" b="1" dirty="0"/>
              <a:t>náležitostí</a:t>
            </a:r>
            <a:r>
              <a:rPr lang="cs-CZ" dirty="0"/>
              <a:t> žaloby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odstraňování vad viz § 37/5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nezdaří-li se vady odstranit a brání-li věcnému projednání, odmítnutí žaloby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Zkoumání </a:t>
            </a:r>
            <a:r>
              <a:rPr lang="cs-CZ" b="1" dirty="0"/>
              <a:t>včasnosti</a:t>
            </a:r>
            <a:r>
              <a:rPr lang="cs-CZ" dirty="0"/>
              <a:t> žaloby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opožděnou žalobu soud odmítne podle § 46/1 b)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Zkoumání </a:t>
            </a:r>
            <a:r>
              <a:rPr lang="cs-CZ" b="1" dirty="0"/>
              <a:t>přípustnosti</a:t>
            </a:r>
            <a:r>
              <a:rPr lang="cs-CZ" dirty="0"/>
              <a:t> žaloby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nepřípustnou žalobu soud odmítne podle § 46/1 d) ve spojení s § 68, popř. též § 70</a:t>
            </a:r>
          </a:p>
        </p:txBody>
      </p:sp>
    </p:spTree>
    <p:extLst>
      <p:ext uri="{BB962C8B-B14F-4D97-AF65-F5344CB8AC3E}">
        <p14:creationId xmlns:p14="http://schemas.microsoft.com/office/powerpoint/2010/main" val="136083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Průběh řízení – </a:t>
            </a:r>
            <a:r>
              <a:rPr lang="cs-CZ" dirty="0" err="1"/>
              <a:t>SoP</a:t>
            </a:r>
            <a:r>
              <a:rPr lang="cs-CZ" dirty="0"/>
              <a:t> a procesní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Zkoumání splnění </a:t>
            </a:r>
            <a:r>
              <a:rPr lang="cs-CZ" b="1" dirty="0"/>
              <a:t>poplatkové povinnosti</a:t>
            </a:r>
            <a:endParaRPr lang="cs-CZ" dirty="0"/>
          </a:p>
          <a:p>
            <a:pPr lvl="1"/>
            <a:r>
              <a:rPr lang="cs-CZ" dirty="0"/>
              <a:t>výzva k zaplacení (§ 9/1 z. č. 549/1991)</a:t>
            </a:r>
          </a:p>
          <a:p>
            <a:pPr lvl="1"/>
            <a:r>
              <a:rPr lang="cs-CZ" dirty="0"/>
              <a:t>zastavení řízení dle § 47 písm. c) SŘS ve spojení s § 9/3 z. č. 549/1991)</a:t>
            </a:r>
          </a:p>
          <a:p>
            <a:r>
              <a:rPr lang="cs-CZ" dirty="0"/>
              <a:t>Zkoumání </a:t>
            </a:r>
            <a:r>
              <a:rPr lang="cs-CZ" b="1" dirty="0"/>
              <a:t>procesních podmínek</a:t>
            </a:r>
            <a:endParaRPr lang="cs-CZ" dirty="0"/>
          </a:p>
          <a:p>
            <a:pPr lvl="1"/>
            <a:r>
              <a:rPr lang="cs-CZ" dirty="0"/>
              <a:t>neodstranitelný nedostatek nebo neodstraněný nedostatek PP zásadně vede k odmítnutí žaloby dle § 46/1 a)</a:t>
            </a:r>
          </a:p>
          <a:p>
            <a:pPr lvl="1"/>
            <a:r>
              <a:rPr lang="cs-CZ" dirty="0"/>
              <a:t>nedostatek pravomoci – odmítnutí dle § 46/2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83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3B36F-C26B-4272-B78D-ED7C2F31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Přípustnost žaloby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A5696B-B289-4B72-9F46-BD59F9973F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45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Průběh řízení – výzvy a vyjádření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Žalobci i žalovanému soud doručí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výzvu podle § </a:t>
            </a:r>
            <a:r>
              <a:rPr lang="cs-CZ" b="1" dirty="0"/>
              <a:t>51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poučení o </a:t>
            </a:r>
            <a:r>
              <a:rPr lang="cs-CZ" b="1" dirty="0"/>
              <a:t>složení</a:t>
            </a:r>
            <a:r>
              <a:rPr lang="cs-CZ" dirty="0"/>
              <a:t> senátu a o námitce podjatosti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Žalovanému soud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doručí výzvu k </a:t>
            </a:r>
            <a:r>
              <a:rPr lang="cs-CZ" b="1" dirty="0"/>
              <a:t>vyjádření </a:t>
            </a:r>
            <a:r>
              <a:rPr lang="cs-CZ" dirty="0"/>
              <a:t>k žalobě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uloží mu povinnost předložit vyjádření a </a:t>
            </a:r>
            <a:r>
              <a:rPr lang="cs-CZ" b="1" dirty="0"/>
              <a:t>spisy</a:t>
            </a:r>
            <a:r>
              <a:rPr lang="cs-CZ" dirty="0"/>
              <a:t>; nepředloží-li spis</a:t>
            </a:r>
          </a:p>
          <a:p>
            <a:pPr lvl="2">
              <a:buClr>
                <a:schemeClr val="accent3"/>
              </a:buClr>
              <a:defRPr/>
            </a:pPr>
            <a:r>
              <a:rPr lang="cs-CZ" dirty="0"/>
              <a:t>pořádková pokuta</a:t>
            </a:r>
          </a:p>
          <a:p>
            <a:pPr lvl="2">
              <a:buClr>
                <a:schemeClr val="accent3"/>
              </a:buClr>
              <a:defRPr/>
            </a:pPr>
            <a:r>
              <a:rPr lang="cs-CZ" dirty="0"/>
              <a:t>opětovná výzva, poučení a zrušení rozhodnutí pro nepřezkoumatelnost (1013/2007)</a:t>
            </a:r>
          </a:p>
        </p:txBody>
      </p:sp>
    </p:spTree>
    <p:extLst>
      <p:ext uri="{BB962C8B-B14F-4D97-AF65-F5344CB8AC3E}">
        <p14:creationId xmlns:p14="http://schemas.microsoft.com/office/powerpoint/2010/main" val="327221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Průběh řízení – výzvy a vyjádření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Žalobu soud doručí také osobám zúčastněným na řízení (OZŘ)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Soud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doručí vyjádření žalovaného žalobci a OZŘ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žalobci může uložit podání </a:t>
            </a:r>
            <a:r>
              <a:rPr lang="cs-CZ" b="1" dirty="0"/>
              <a:t>repliky</a:t>
            </a:r>
          </a:p>
        </p:txBody>
      </p:sp>
    </p:spTree>
    <p:extLst>
      <p:ext uri="{BB962C8B-B14F-4D97-AF65-F5344CB8AC3E}">
        <p14:creationId xmlns:p14="http://schemas.microsoft.com/office/powerpoint/2010/main" val="153130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46888">
              <a:defRPr/>
            </a:pPr>
            <a:r>
              <a:rPr lang="cs-CZ" dirty="0"/>
              <a:t>Bez jednání</a:t>
            </a:r>
          </a:p>
          <a:p>
            <a:pPr lvl="1" indent="-246888">
              <a:defRPr/>
            </a:pPr>
            <a:r>
              <a:rPr lang="cs-CZ" dirty="0"/>
              <a:t>§ 51</a:t>
            </a:r>
          </a:p>
          <a:p>
            <a:pPr lvl="1" indent="-246888">
              <a:defRPr/>
            </a:pPr>
            <a:r>
              <a:rPr lang="cs-CZ" dirty="0"/>
              <a:t>vady řízení dle § 76 odst. 1</a:t>
            </a:r>
          </a:p>
          <a:p>
            <a:pPr lvl="1" indent="-246888">
              <a:defRPr/>
            </a:pPr>
            <a:r>
              <a:rPr lang="cs-CZ" dirty="0"/>
              <a:t>nicotnost</a:t>
            </a:r>
          </a:p>
          <a:p>
            <a:pPr lvl="1" indent="-246888">
              <a:defRPr/>
            </a:pPr>
            <a:r>
              <a:rPr lang="cs-CZ" dirty="0"/>
              <a:t>odmítnutí žaloby</a:t>
            </a:r>
          </a:p>
          <a:p>
            <a:pPr indent="-246888">
              <a:defRPr/>
            </a:pPr>
            <a:r>
              <a:rPr lang="cs-CZ" dirty="0"/>
              <a:t>S jednáním v ostatních případech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79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Přezkoumání napadeného rozhodnutí – časové hledisko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Skutkový a právní stav </a:t>
            </a:r>
            <a:r>
              <a:rPr lang="cs-CZ" b="1" dirty="0"/>
              <a:t>ke dni vydání napadeného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Výjimky – nové skutečnosti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ve věcech mezinárodní ochrany (5 </a:t>
            </a:r>
            <a:r>
              <a:rPr lang="cs-CZ" dirty="0" err="1"/>
              <a:t>Azs</a:t>
            </a:r>
            <a:r>
              <a:rPr lang="cs-CZ" dirty="0"/>
              <a:t> 3/2011)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Výjimky – nová právní úprava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bylo-li ustanovení zákona po vydání rozhodnutí SO zrušeno Ústavním soudem (2/2003, 690/2005, 1041/2007)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pozdější pro pachatele příznivější úprava ve věcech správního trestání (1684/2008)</a:t>
            </a:r>
          </a:p>
        </p:txBody>
      </p:sp>
    </p:spTree>
    <p:extLst>
      <p:ext uri="{BB962C8B-B14F-4D97-AF65-F5344CB8AC3E}">
        <p14:creationId xmlns:p14="http://schemas.microsoft.com/office/powerpoint/2010/main" val="366383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dirty="0"/>
              <a:t>Přezkoumání napadeného rozhodnutí - rozsah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Zásadně </a:t>
            </a:r>
            <a:r>
              <a:rPr lang="cs-CZ" b="1" dirty="0"/>
              <a:t>v mezích žalobních bodů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Z úřední povinnosti </a:t>
            </a:r>
            <a:r>
              <a:rPr lang="cs-CZ" dirty="0"/>
              <a:t>se přihlíží k:</a:t>
            </a:r>
          </a:p>
          <a:p>
            <a:pPr lvl="1" indent="-246888">
              <a:defRPr/>
            </a:pPr>
            <a:r>
              <a:rPr lang="cs-CZ" dirty="0"/>
              <a:t>nepřezkoumatelnosti</a:t>
            </a:r>
          </a:p>
          <a:p>
            <a:pPr lvl="1" indent="-246888">
              <a:defRPr/>
            </a:pPr>
            <a:r>
              <a:rPr lang="cs-CZ" dirty="0"/>
              <a:t>nejzávažnějším vadám, jež mohly mít vliv na zákonnost</a:t>
            </a:r>
          </a:p>
          <a:p>
            <a:pPr lvl="1" indent="-246888">
              <a:defRPr/>
            </a:pPr>
            <a:r>
              <a:rPr lang="cs-CZ" dirty="0"/>
              <a:t>nicotnosti</a:t>
            </a:r>
          </a:p>
          <a:p>
            <a:pPr lvl="1" indent="-246888">
              <a:defRPr/>
            </a:pPr>
            <a:r>
              <a:rPr lang="cs-CZ" dirty="0"/>
              <a:t>prekluzi, absolutní neplatnosti</a:t>
            </a:r>
          </a:p>
        </p:txBody>
      </p:sp>
    </p:spTree>
    <p:extLst>
      <p:ext uri="{BB962C8B-B14F-4D97-AF65-F5344CB8AC3E}">
        <p14:creationId xmlns:p14="http://schemas.microsoft.com/office/powerpoint/2010/main" val="148975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 podkladových úkonů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Podkladový úkon podle § 75/2</a:t>
            </a:r>
          </a:p>
          <a:p>
            <a:pPr lvl="1"/>
            <a:r>
              <a:rPr lang="cs-CZ" dirty="0"/>
              <a:t>úkon, který není rozhodnutím</a:t>
            </a:r>
          </a:p>
          <a:p>
            <a:pPr lvl="1"/>
            <a:r>
              <a:rPr lang="cs-CZ" dirty="0"/>
              <a:t>závazný podklad přezkoumávaného rozhodnutí (subsumovaný správní akt)</a:t>
            </a:r>
          </a:p>
          <a:p>
            <a:r>
              <a:rPr lang="cs-CZ" dirty="0"/>
              <a:t>Soud podkladový úkon přezkoumá</a:t>
            </a:r>
          </a:p>
          <a:p>
            <a:pPr lvl="1"/>
            <a:r>
              <a:rPr lang="cs-CZ" dirty="0"/>
              <a:t>k námitce</a:t>
            </a:r>
          </a:p>
          <a:p>
            <a:pPr lvl="1"/>
            <a:r>
              <a:rPr lang="cs-CZ" dirty="0"/>
              <a:t>není-li jím sám vázán</a:t>
            </a:r>
          </a:p>
          <a:p>
            <a:pPr lvl="1"/>
            <a:r>
              <a:rPr lang="cs-CZ" dirty="0"/>
              <a:t>nelze-li takový úkon napadnout samostatnou žalobou</a:t>
            </a:r>
          </a:p>
          <a:p>
            <a:r>
              <a:rPr lang="cs-CZ" dirty="0"/>
              <a:t>Je-li subsumovaný akt nezákonný, soud nezruší jej, ale finální akt (1324/2007)</a:t>
            </a:r>
          </a:p>
        </p:txBody>
      </p:sp>
    </p:spTree>
    <p:extLst>
      <p:ext uri="{BB962C8B-B14F-4D97-AF65-F5344CB8AC3E}">
        <p14:creationId xmlns:p14="http://schemas.microsoft.com/office/powerpoint/2010/main" val="127113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 podkladových úkonů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Závazná stanoviska podle § 149 SŘ (2434/2011)</a:t>
            </a:r>
          </a:p>
          <a:p>
            <a:pPr lvl="1"/>
            <a:r>
              <a:rPr lang="cs-CZ" dirty="0"/>
              <a:t>např. závazné stanovisko dle § 12 odst. 2 zákona o ochraně přírody a krajiny</a:t>
            </a:r>
          </a:p>
          <a:p>
            <a:r>
              <a:rPr lang="cs-CZ" dirty="0"/>
              <a:t>Naproti tomu závazná stanoviska, která mají formu rozhodnutí, jsou samostatně napadnutelná žalobou a pod § 75/2 nespadají</a:t>
            </a:r>
          </a:p>
          <a:p>
            <a:pPr lvl="1"/>
            <a:r>
              <a:rPr lang="cs-CZ" dirty="0"/>
              <a:t>např. závazné stanovisko vydané orgánem státní památkové péče týkající se rekonstrukce nemovité kulturní památky podle § 44a/3 zákona o státní památkové péči</a:t>
            </a:r>
          </a:p>
        </p:txBody>
      </p:sp>
    </p:spTree>
    <p:extLst>
      <p:ext uri="{BB962C8B-B14F-4D97-AF65-F5344CB8AC3E}">
        <p14:creationId xmlns:p14="http://schemas.microsoft.com/office/powerpoint/2010/main" val="305927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Meritorní rozhodnutí o žalobě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Zamítnutí</a:t>
            </a:r>
            <a:r>
              <a:rPr lang="cs-CZ" altLang="cs-CZ" dirty="0"/>
              <a:t> žaloby, není-li důvodná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/>
              <a:t>není důvodn</a:t>
            </a:r>
            <a:r>
              <a:rPr lang="cs-CZ" altLang="cs-CZ" dirty="0"/>
              <a:t>ý žádný žalobní bod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/>
              <a:t>není dán důvod pro zrušení nebo vyslovení nicotnosti, k nimž soud hledí ex offo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Zrušení</a:t>
            </a:r>
            <a:r>
              <a:rPr lang="cs-CZ" altLang="cs-CZ" dirty="0"/>
              <a:t> napadeného rozhodnutí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/>
              <a:t>pro nezákonnost, včetně překročení nebo zneužití správního uvážení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pro vady řízení</a:t>
            </a:r>
            <a:endParaRPr lang="cs-CZ" altLang="cs-CZ" sz="2200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Prohlášení napadeného rozhodnutí za </a:t>
            </a:r>
            <a:r>
              <a:rPr lang="cs-CZ" altLang="cs-CZ" b="1" dirty="0"/>
              <a:t>nicotné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Moderace </a:t>
            </a:r>
            <a:r>
              <a:rPr lang="cs-CZ" altLang="cs-CZ" dirty="0"/>
              <a:t>výše trestu nebo upuštění od něj</a:t>
            </a:r>
          </a:p>
        </p:txBody>
      </p:sp>
    </p:spTree>
    <p:extLst>
      <p:ext uri="{BB962C8B-B14F-4D97-AF65-F5344CB8AC3E}">
        <p14:creationId xmlns:p14="http://schemas.microsoft.com/office/powerpoint/2010/main" val="203691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o žalobě na ochranu proti nečinnosti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67275" y="1231506"/>
            <a:ext cx="3207933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Část II.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SO konat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38/2 LPS</a:t>
            </a:r>
          </a:p>
          <a:p>
            <a:pPr lvl="1"/>
            <a:r>
              <a:rPr lang="cs-CZ" dirty="0"/>
              <a:t>právo na projednání věci bez zbytečných průtahů</a:t>
            </a:r>
          </a:p>
          <a:p>
            <a:r>
              <a:rPr lang="cs-CZ" dirty="0"/>
              <a:t>§ 6 SŘ</a:t>
            </a:r>
          </a:p>
          <a:p>
            <a:pPr lvl="1"/>
            <a:r>
              <a:rPr lang="cs-CZ" dirty="0"/>
              <a:t>SO vyřizuje věci bez zbytečných průtahů</a:t>
            </a:r>
          </a:p>
          <a:p>
            <a:pPr lvl="1"/>
            <a:r>
              <a:rPr lang="cs-CZ" dirty="0"/>
              <a:t>ochrana před nečinností viz § 80</a:t>
            </a:r>
          </a:p>
          <a:p>
            <a:r>
              <a:rPr lang="cs-CZ" dirty="0"/>
              <a:t>§ 7/1 DŘ</a:t>
            </a:r>
          </a:p>
          <a:p>
            <a:pPr lvl="1"/>
            <a:r>
              <a:rPr lang="cs-CZ" dirty="0"/>
              <a:t>správce daně postupuje bez zbytečných průtahů</a:t>
            </a:r>
          </a:p>
        </p:txBody>
      </p:sp>
    </p:spTree>
    <p:extLst>
      <p:ext uri="{BB962C8B-B14F-4D97-AF65-F5344CB8AC3E}">
        <p14:creationId xmlns:p14="http://schemas.microsoft.com/office/powerpoint/2010/main" val="375521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DC219-FDDF-4A58-AD07-F97EFD3C4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E504FC-A8CA-4B44-B948-A91B928E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řízení o žalobě proti rozhodnutí lze přezkoumat úkon správního orgánu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který </a:t>
            </a:r>
            <a:r>
              <a:rPr lang="cs-CZ" b="1" dirty="0"/>
              <a:t>splňuje pojmové znaky rozhodnutí </a:t>
            </a:r>
            <a:r>
              <a:rPr lang="cs-CZ" dirty="0"/>
              <a:t>stanovené v § 65/1 SŘS a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nedopadá na něj ustanovení o kompetenčních výlukách (§ 70 SŘS) nebo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žaloba není z jiného důvodu nepřípustná (§ 68 SŘS)</a:t>
            </a:r>
          </a:p>
        </p:txBody>
      </p:sp>
    </p:spTree>
    <p:extLst>
      <p:ext uri="{BB962C8B-B14F-4D97-AF65-F5344CB8AC3E}">
        <p14:creationId xmlns:p14="http://schemas.microsoft.com/office/powerpoint/2010/main" val="135493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Nečinnost správního orgánu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 Žaloba směřuje proti nečinnosti spočívající v</a:t>
            </a:r>
          </a:p>
          <a:p>
            <a:pPr lvl="1"/>
            <a:r>
              <a:rPr lang="cs-CZ" altLang="cs-CZ" dirty="0"/>
              <a:t>nevydání</a:t>
            </a:r>
            <a:r>
              <a:rPr lang="cs-CZ" altLang="cs-CZ" b="1" dirty="0"/>
              <a:t> rozhodnutí ve věci samé</a:t>
            </a:r>
          </a:p>
          <a:p>
            <a:pPr lvl="2"/>
            <a:r>
              <a:rPr lang="cs-CZ" altLang="cs-CZ" dirty="0"/>
              <a:t>pojem rozhodnutí viz legislativní zkratka § 65/1</a:t>
            </a:r>
          </a:p>
          <a:p>
            <a:pPr lvl="2"/>
            <a:r>
              <a:rPr lang="cs-CZ" altLang="cs-CZ" dirty="0"/>
              <a:t>pouze meritorní rozhodnutí</a:t>
            </a:r>
          </a:p>
          <a:p>
            <a:pPr lvl="1"/>
            <a:r>
              <a:rPr lang="cs-CZ" altLang="cs-CZ" dirty="0"/>
              <a:t>nevydání </a:t>
            </a:r>
            <a:r>
              <a:rPr lang="cs-CZ" altLang="cs-CZ" b="1" dirty="0"/>
              <a:t>osvědčení</a:t>
            </a:r>
          </a:p>
          <a:p>
            <a:pPr eaLnBrk="1" hangingPunct="1"/>
            <a:r>
              <a:rPr lang="cs-CZ" altLang="cs-CZ" dirty="0"/>
              <a:t>Jiným formám nečinnosti lze čelit zásahovou žalobou (2206/2011)</a:t>
            </a:r>
          </a:p>
        </p:txBody>
      </p:sp>
    </p:spTree>
    <p:extLst>
      <p:ext uri="{BB962C8B-B14F-4D97-AF65-F5344CB8AC3E}">
        <p14:creationId xmlns:p14="http://schemas.microsoft.com/office/powerpoint/2010/main" val="28867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Příklady, kdy se lze domáhat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Nevydání rozhodnutí poté, co soud zrušil jeho rozhodnutí a vrátil mu věc k dalšímu řízení (1255/2007)</a:t>
            </a:r>
          </a:p>
          <a:p>
            <a:r>
              <a:rPr lang="cs-CZ" dirty="0"/>
              <a:t>Nevydání rozhodnutí o určení advokáta ČAK (1925/2009)</a:t>
            </a:r>
          </a:p>
          <a:p>
            <a:r>
              <a:rPr lang="cs-CZ" dirty="0"/>
              <a:t>Nevydání rozhodnutí v řízení, které bylo zahájeno z úřední povinnosti (3046/2014)</a:t>
            </a:r>
          </a:p>
        </p:txBody>
      </p:sp>
    </p:spTree>
    <p:extLst>
      <p:ext uri="{BB962C8B-B14F-4D97-AF65-F5344CB8AC3E}">
        <p14:creationId xmlns:p14="http://schemas.microsoft.com/office/powerpoint/2010/main" val="423100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Příklady, kdy se nelze domáhat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Vydání rozhodnutí, že žalobce je účastníkem řízení před SO (362/2004)</a:t>
            </a:r>
          </a:p>
          <a:p>
            <a:r>
              <a:rPr lang="cs-CZ" dirty="0"/>
              <a:t>Vydání rozhodnutí o přerušení řízení nebo pokračování v řízení (506/2004)</a:t>
            </a:r>
          </a:p>
          <a:p>
            <a:pPr lvl="1"/>
            <a:r>
              <a:rPr lang="cs-CZ" dirty="0"/>
              <a:t>bylo-li řízení přerušeno, lze se v rámci zjišťování skutkového stavu zabývat otázkou, zda přerušení bylo důvodné (3013/2014)</a:t>
            </a:r>
          </a:p>
          <a:p>
            <a:r>
              <a:rPr lang="cs-CZ" dirty="0"/>
              <a:t>Nevydání rozhodnutí o zahájení řízení, které lze zahájit jenom ex offo (3 </a:t>
            </a:r>
            <a:r>
              <a:rPr lang="cs-CZ" dirty="0" err="1"/>
              <a:t>Ans</a:t>
            </a:r>
            <a:r>
              <a:rPr lang="cs-CZ" dirty="0"/>
              <a:t> 1/2009)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3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osvědčení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Osvědčení o tom, že se náhradník stal členem zastupitelstva obce (2696/2012)</a:t>
            </a:r>
          </a:p>
          <a:p>
            <a:r>
              <a:rPr lang="cs-CZ" dirty="0"/>
              <a:t>Vyznačení dne registrace spolku na stanovách (981/2006)</a:t>
            </a:r>
          </a:p>
        </p:txBody>
      </p:sp>
    </p:spTree>
    <p:extLst>
      <p:ext uri="{BB962C8B-B14F-4D97-AF65-F5344CB8AC3E}">
        <p14:creationId xmlns:p14="http://schemas.microsoft.com/office/powerpoint/2010/main" val="378990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Účastníci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/>
              <a:t>Žalobce</a:t>
            </a:r>
          </a:p>
          <a:p>
            <a:pPr lvl="1"/>
            <a:r>
              <a:rPr lang="cs-CZ" dirty="0"/>
              <a:t>FO nebo PO, která se žalobou domáhá, aby soud uložil správnímu orgánu povinnost vydat meritorní rozhodnutí nebo osvědčení a stanovil mu k tomu přiměřenou lhůtu</a:t>
            </a:r>
            <a:endParaRPr lang="cs-CZ" altLang="cs-CZ" dirty="0"/>
          </a:p>
          <a:p>
            <a:r>
              <a:rPr lang="cs-CZ" altLang="cs-CZ" b="1" dirty="0"/>
              <a:t>Žalovaný</a:t>
            </a:r>
          </a:p>
          <a:p>
            <a:pPr lvl="1"/>
            <a:r>
              <a:rPr lang="cs-CZ" dirty="0"/>
              <a:t>SO, který podle žalobního tvrzení má povinnost vydat rozhodnutí nebo osvědčení</a:t>
            </a:r>
          </a:p>
          <a:p>
            <a:pPr lvl="1"/>
            <a:r>
              <a:rPr lang="cs-CZ" dirty="0"/>
              <a:t>tj. nikoli OS rozhodující o opatření proti nečinnosti</a:t>
            </a:r>
          </a:p>
        </p:txBody>
      </p:sp>
    </p:spTree>
    <p:extLst>
      <p:ext uri="{BB962C8B-B14F-4D97-AF65-F5344CB8AC3E}">
        <p14:creationId xmlns:p14="http://schemas.microsoft.com/office/powerpoint/2010/main" val="141427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Nepřípustnost 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Důvodem nepřípustnosti není to, že SO rozhoduje v </a:t>
            </a:r>
            <a:r>
              <a:rPr lang="cs-CZ" altLang="cs-CZ" b="1" dirty="0"/>
              <a:t>soukromoprávní věci </a:t>
            </a:r>
            <a:r>
              <a:rPr lang="cs-CZ" altLang="cs-CZ" dirty="0"/>
              <a:t>(487/2005)</a:t>
            </a:r>
          </a:p>
          <a:p>
            <a:r>
              <a:rPr lang="cs-CZ" altLang="cs-CZ" b="1" dirty="0"/>
              <a:t>Fikce</a:t>
            </a:r>
            <a:r>
              <a:rPr lang="cs-CZ" altLang="cs-CZ" dirty="0"/>
              <a:t> rozhodnutí nebo jiný právní následek</a:t>
            </a:r>
          </a:p>
          <a:p>
            <a:r>
              <a:rPr lang="cs-CZ" altLang="cs-CZ" b="1" dirty="0"/>
              <a:t>Nevyčerpání prostředků</a:t>
            </a:r>
            <a:r>
              <a:rPr lang="cs-CZ" altLang="cs-CZ" dirty="0"/>
              <a:t> ochrany proti nečinnosti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91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Prostředky ochrany proti nečinnosti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Žádost o opatření proti nečinnosti dle § 80/3 SŘ</a:t>
            </a:r>
          </a:p>
          <a:p>
            <a:pPr lvl="1"/>
            <a:r>
              <a:rPr lang="cs-CZ" dirty="0"/>
              <a:t>účastník může podat žádost o uplatnění opatření proti nečinnosti po uplynutí lhůt pro vydání rozhodnutí</a:t>
            </a:r>
          </a:p>
          <a:p>
            <a:pPr lvl="1"/>
            <a:r>
              <a:rPr lang="cs-CZ" dirty="0"/>
              <a:t>není nutno použít tam, kde nečinný SO nemá nadřízený SO (1760/2009)</a:t>
            </a:r>
          </a:p>
          <a:p>
            <a:r>
              <a:rPr lang="cs-CZ" dirty="0"/>
              <a:t>Podnět dle § 38/1,2 DŘ</a:t>
            </a:r>
          </a:p>
          <a:p>
            <a:r>
              <a:rPr lang="cs-CZ" dirty="0"/>
              <a:t>Stížnost dle § 16a/1, b), d) z. č. 106/1999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23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Fikce rozhodnutí a jiný právní následek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Fikce např. § 9/3 z. č. 123/1998 Sb.</a:t>
            </a:r>
          </a:p>
          <a:p>
            <a:pPr lvl="1"/>
            <a:r>
              <a:rPr lang="cs-CZ" i="1" dirty="0"/>
              <a:t>Jestliže povinný subjekt ve stanovené lhůtě neposkytl informace či nevydal rozhodnutí, má se za to, že rozhodl informace odepřít.</a:t>
            </a:r>
          </a:p>
          <a:p>
            <a:r>
              <a:rPr lang="cs-CZ" dirty="0"/>
              <a:t>Jiný právní následek např. § 8/5 z. č. 83/1990 Sb.</a:t>
            </a:r>
          </a:p>
          <a:p>
            <a:pPr lvl="1"/>
            <a:r>
              <a:rPr lang="cs-CZ" dirty="0"/>
              <a:t>vznik spolku v důsledku marného uplynutí 40 denní lhůty</a:t>
            </a:r>
          </a:p>
        </p:txBody>
      </p:sp>
    </p:spTree>
    <p:extLst>
      <p:ext uri="{BB962C8B-B14F-4D97-AF65-F5344CB8AC3E}">
        <p14:creationId xmlns:p14="http://schemas.microsoft.com/office/powerpoint/2010/main" val="12368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Lhůta pro podání žaloby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/>
              <a:t>Lhůta</a:t>
            </a:r>
            <a:r>
              <a:rPr lang="cs-CZ" altLang="cs-CZ" dirty="0"/>
              <a:t> 1 rok</a:t>
            </a:r>
          </a:p>
          <a:p>
            <a:pPr lvl="1"/>
            <a:r>
              <a:rPr lang="cs-CZ" altLang="cs-CZ" dirty="0"/>
              <a:t>ode dne  uplynutí lhůty pro vydání rozhodnutí nebo osvědčení</a:t>
            </a:r>
          </a:p>
          <a:p>
            <a:pPr lvl="2"/>
            <a:r>
              <a:rPr lang="cs-CZ" altLang="cs-CZ" dirty="0"/>
              <a:t>viz § 71 SŘ: bez zbytečného odkladu, 30 dnů, prodloužení o dalších 30 dnů</a:t>
            </a:r>
          </a:p>
          <a:p>
            <a:pPr lvl="1"/>
            <a:r>
              <a:rPr lang="cs-CZ" altLang="cs-CZ" dirty="0"/>
              <a:t>ode dne, kdy SO vůči žalobci nebo žalobce vůči SO učinil poslední úkon</a:t>
            </a:r>
          </a:p>
          <a:p>
            <a:pPr lvl="2"/>
            <a:r>
              <a:rPr lang="cs-CZ" altLang="cs-CZ" dirty="0"/>
              <a:t>jde o úkon v rámci řízení</a:t>
            </a:r>
          </a:p>
          <a:p>
            <a:pPr lvl="2"/>
            <a:r>
              <a:rPr lang="cs-CZ" altLang="cs-CZ" dirty="0"/>
              <a:t>nikoliv urgence vyřízení apod. (931/2006)</a:t>
            </a:r>
          </a:p>
          <a:p>
            <a:r>
              <a:rPr lang="cs-CZ" altLang="cs-CZ" dirty="0"/>
              <a:t>Zmeškání lhůty nelze prominout</a:t>
            </a:r>
          </a:p>
        </p:txBody>
      </p:sp>
    </p:spTree>
    <p:extLst>
      <p:ext uri="{BB962C8B-B14F-4D97-AF65-F5344CB8AC3E}">
        <p14:creationId xmlns:p14="http://schemas.microsoft.com/office/powerpoint/2010/main" val="206173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Zvláštní náležitosti dle § 80/3</a:t>
            </a:r>
          </a:p>
          <a:p>
            <a:pPr lvl="1"/>
            <a:r>
              <a:rPr lang="cs-CZ" dirty="0"/>
              <a:t>označení věci</a:t>
            </a:r>
          </a:p>
          <a:p>
            <a:pPr lvl="1"/>
            <a:r>
              <a:rPr lang="cs-CZ" dirty="0"/>
              <a:t>vylíčení rozhodujících skutečností</a:t>
            </a:r>
          </a:p>
          <a:p>
            <a:pPr lvl="1"/>
            <a:r>
              <a:rPr lang="cs-CZ" dirty="0"/>
              <a:t>označení důkazů</a:t>
            </a:r>
          </a:p>
          <a:p>
            <a:pPr lvl="1"/>
            <a:r>
              <a:rPr lang="cs-CZ" dirty="0"/>
              <a:t>návrh výroku rozsudku</a:t>
            </a:r>
          </a:p>
          <a:p>
            <a:pPr lvl="2"/>
            <a:r>
              <a:rPr lang="cs-CZ" dirty="0"/>
              <a:t>lze navrhnout, aby soud uložil žalovanému SO povinnost vydat rozhodnutí ve věci samé nebo osvědčení</a:t>
            </a:r>
          </a:p>
          <a:p>
            <a:pPr lvl="2"/>
            <a:r>
              <a:rPr lang="cs-CZ" dirty="0"/>
              <a:t>nelze se domáhat toho, aby soud uložil žalovanému povinnost vydat rozhodnutí o určitém obsahu</a:t>
            </a:r>
          </a:p>
        </p:txBody>
      </p:sp>
    </p:spTree>
    <p:extLst>
      <p:ext uri="{BB962C8B-B14F-4D97-AF65-F5344CB8AC3E}">
        <p14:creationId xmlns:p14="http://schemas.microsoft.com/office/powerpoint/2010/main" val="212552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A. Pojem rozhodnutí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251678" y="1874518"/>
            <a:ext cx="10178322" cy="431655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b="1" dirty="0"/>
              <a:t>Rozhodnutí </a:t>
            </a:r>
            <a:r>
              <a:rPr lang="cs-CZ" altLang="cs-CZ" dirty="0"/>
              <a:t>(§ 65/1 SŘS)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cs-CZ" altLang="cs-CZ" dirty="0"/>
              <a:t>úkon správního orgánu,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cs-CZ" altLang="cs-CZ" dirty="0"/>
              <a:t>kterým se zakládají, mění, ruší nebo závazně určují žalobcova práva či povinnosti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b="1" dirty="0"/>
              <a:t>Ad a) Vymezení správního orgánu </a:t>
            </a:r>
            <a:r>
              <a:rPr lang="cs-CZ" altLang="cs-CZ" dirty="0"/>
              <a:t>viz § 4/1a) SŘS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orgán moci výkonné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orgán územního samosprávného celku (obce, kraje)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jiné orgány, fyzické či právnické osoby, kterým zákon svěřuje rozhodování o právech a povinnostech</a:t>
            </a:r>
          </a:p>
          <a:p>
            <a:r>
              <a:rPr lang="cs-CZ" altLang="cs-CZ" dirty="0"/>
              <a:t>Musí jít o rozhodování v oblast </a:t>
            </a:r>
            <a:r>
              <a:rPr lang="cs-CZ" altLang="cs-CZ" b="1" dirty="0"/>
              <a:t>veřejné správy</a:t>
            </a:r>
          </a:p>
          <a:p>
            <a:pPr lvl="1"/>
            <a:r>
              <a:rPr lang="cs-CZ" altLang="cs-CZ" dirty="0"/>
              <a:t>rozhodování ve věcech služebního poměru</a:t>
            </a:r>
          </a:p>
          <a:p>
            <a:pPr lvl="1"/>
            <a:r>
              <a:rPr lang="cs-CZ" altLang="cs-CZ" dirty="0"/>
              <a:t>rozhodování ministra o odvolání z funkce vedoucího státního zástupce</a:t>
            </a:r>
          </a:p>
          <a:p>
            <a:pPr lvl="1"/>
            <a:r>
              <a:rPr lang="cs-CZ" altLang="cs-CZ" dirty="0"/>
              <a:t>nikoli rozhodnutí státního zástupce o odložení trestního oznámení</a:t>
            </a:r>
          </a:p>
        </p:txBody>
      </p:sp>
    </p:spTree>
    <p:extLst>
      <p:ext uri="{BB962C8B-B14F-4D97-AF65-F5344CB8AC3E}">
        <p14:creationId xmlns:p14="http://schemas.microsoft.com/office/powerpoint/2010/main" val="369919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Rozhodný 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Řízení o žalobě</a:t>
            </a:r>
          </a:p>
          <a:p>
            <a:pPr lvl="1"/>
            <a:r>
              <a:rPr lang="cs-CZ" altLang="cs-CZ" dirty="0"/>
              <a:t>rozhodný je skutkový stav zjištěný ke dni rozhodování krajského soudu (§ 81/1)</a:t>
            </a:r>
          </a:p>
          <a:p>
            <a:pPr lvl="1"/>
            <a:r>
              <a:rPr lang="cs-CZ" altLang="cs-CZ" dirty="0"/>
              <a:t>žaloba bude důvodná jenom tehdy, bude-li nečinnost trvat k tomuto dni</a:t>
            </a:r>
          </a:p>
          <a:p>
            <a:r>
              <a:rPr lang="cs-CZ" altLang="cs-CZ" dirty="0"/>
              <a:t>Řízení o kasační stížnosti</a:t>
            </a:r>
          </a:p>
          <a:p>
            <a:pPr lvl="1"/>
            <a:r>
              <a:rPr lang="cs-CZ" altLang="cs-CZ" dirty="0"/>
              <a:t>rozhodný je skutkový stav ke dni rozhodnutí KS o žalobě (3013/2014)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27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Posuzování důvodnosti 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Nečinnosti</a:t>
            </a:r>
          </a:p>
          <a:p>
            <a:pPr lvl="1"/>
            <a:r>
              <a:rPr lang="cs-CZ" dirty="0"/>
              <a:t>objektivně existující stav, kdy v zákonem předepsaných lhůtách nedošlo k provedení příslušných procesních úkonů (2785/2013)</a:t>
            </a:r>
          </a:p>
          <a:p>
            <a:r>
              <a:rPr lang="cs-CZ" dirty="0"/>
              <a:t>Nečinnost</a:t>
            </a:r>
          </a:p>
          <a:p>
            <a:pPr lvl="1"/>
            <a:r>
              <a:rPr lang="cs-CZ" dirty="0"/>
              <a:t>se nezkoumá jako podmínka řízení</a:t>
            </a:r>
          </a:p>
          <a:p>
            <a:pPr lvl="1"/>
            <a:r>
              <a:rPr lang="cs-CZ" dirty="0"/>
              <a:t>je důvodem vyhovění žalobě, jenom pokud je přičitatelná SO</a:t>
            </a:r>
          </a:p>
          <a:p>
            <a:pPr lvl="1"/>
            <a:r>
              <a:rPr lang="cs-CZ" dirty="0"/>
              <a:t>nemůže uplatňovat ten, kdo ji způsobil (§ 71/5)</a:t>
            </a:r>
          </a:p>
        </p:txBody>
      </p:sp>
    </p:spTree>
    <p:extLst>
      <p:ext uri="{BB962C8B-B14F-4D97-AF65-F5344CB8AC3E}">
        <p14:creationId xmlns:p14="http://schemas.microsoft.com/office/powerpoint/2010/main" val="183237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Vyhovující rozhodnutí ukládá povinnost rozhodnout nebo vydat osvědčení, nikoliv též to, jak má být rozhodnuto</a:t>
            </a:r>
          </a:p>
          <a:p>
            <a:r>
              <a:rPr lang="cs-CZ" altLang="cs-CZ" dirty="0"/>
              <a:t>Zamítnutí žaloby, není-li důvodná</a:t>
            </a:r>
          </a:p>
          <a:p>
            <a:pPr lvl="1"/>
            <a:r>
              <a:rPr lang="cs-CZ" altLang="cs-CZ" dirty="0"/>
              <a:t>i tehdy, vydal-li SO správní akt, akorát jej takto formálně neoznačil (652/2005)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88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0257" y="864911"/>
            <a:ext cx="9031484" cy="34672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/>
              <a:t>Řízení o žalobě proti nezákonnému zásahu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073314" y="5493376"/>
            <a:ext cx="8045373" cy="7422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>
                <a:solidFill>
                  <a:srgbClr val="2A1A00"/>
                </a:solidFill>
              </a:rPr>
              <a:t>Část III.</a:t>
            </a:r>
          </a:p>
        </p:txBody>
      </p:sp>
    </p:spTree>
    <p:extLst>
      <p:ext uri="{BB962C8B-B14F-4D97-AF65-F5344CB8AC3E}">
        <p14:creationId xmlns:p14="http://schemas.microsoft.com/office/powerpoint/2010/main" val="3347481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Zásah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0332" indent="-342900">
              <a:defRPr/>
            </a:pPr>
            <a:r>
              <a:rPr lang="cs-CZ" dirty="0"/>
              <a:t>Faktická činnost neformální povahy, nemající povahu rozhodnutí; např. </a:t>
            </a:r>
          </a:p>
          <a:p>
            <a:pPr marL="736092" lvl="1" indent="-342900">
              <a:defRPr/>
            </a:pPr>
            <a:r>
              <a:rPr lang="cs-CZ" dirty="0"/>
              <a:t>zásah policejního orgánu při výkonu působnosti v oblasti veřejné správy (623/2005)</a:t>
            </a:r>
          </a:p>
          <a:p>
            <a:pPr marL="736092" lvl="1" indent="-342900">
              <a:defRPr/>
            </a:pPr>
            <a:r>
              <a:rPr lang="cs-CZ" dirty="0"/>
              <a:t>zahájení a provádění daňové kontroly (příp. kontrol podle jiných předpisů) – 735/2006 a další</a:t>
            </a:r>
          </a:p>
          <a:p>
            <a:pPr marL="736092" lvl="1" indent="-342900">
              <a:defRPr/>
            </a:pPr>
            <a:r>
              <a:rPr lang="cs-CZ" dirty="0"/>
              <a:t>odtažení vozidla na pokyn strážníka obecní policie (932/2006)</a:t>
            </a:r>
          </a:p>
          <a:p>
            <a:pPr marL="736092" lvl="1" indent="-342900">
              <a:defRPr/>
            </a:pPr>
            <a:r>
              <a:rPr lang="cs-CZ" dirty="0"/>
              <a:t>zadržování cizince v přijímacím zařízení v tranzitním prostoru mezinárodního letiště (1459/2008)</a:t>
            </a:r>
          </a:p>
          <a:p>
            <a:pPr marL="736092" lvl="1" indent="-342900">
              <a:defRPr/>
            </a:pPr>
            <a:r>
              <a:rPr lang="cs-CZ" dirty="0"/>
              <a:t>provedení změny rodného čísla (1793/2009)</a:t>
            </a:r>
          </a:p>
        </p:txBody>
      </p:sp>
    </p:spTree>
    <p:extLst>
      <p:ext uri="{BB962C8B-B14F-4D97-AF65-F5344CB8AC3E}">
        <p14:creationId xmlns:p14="http://schemas.microsoft.com/office/powerpoint/2010/main" val="300492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8611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Účastníci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Žalobce</a:t>
            </a:r>
          </a:p>
          <a:p>
            <a:pPr lvl="1"/>
            <a:r>
              <a:rPr lang="cs-CZ" altLang="cs-CZ" dirty="0"/>
              <a:t>ten, kdo tvrdí, že byl na svých právech zkrácen nezákonným zásahem</a:t>
            </a:r>
          </a:p>
          <a:p>
            <a:r>
              <a:rPr lang="cs-CZ" altLang="cs-CZ" b="1" dirty="0"/>
              <a:t>Žalovaný</a:t>
            </a:r>
          </a:p>
          <a:p>
            <a:pPr lvl="1"/>
            <a:r>
              <a:rPr lang="cs-CZ" dirty="0"/>
              <a:t>je určen zásadně tvrzením žalobce: SO, který podle žalobního tvrzení provedl zásah</a:t>
            </a:r>
          </a:p>
          <a:p>
            <a:pPr lvl="1"/>
            <a:r>
              <a:rPr lang="cs-CZ" dirty="0"/>
              <a:t>je určen zákonem v části § 83 za středníkem</a:t>
            </a:r>
          </a:p>
        </p:txBody>
      </p:sp>
    </p:spTree>
    <p:extLst>
      <p:ext uri="{BB962C8B-B14F-4D97-AF65-F5344CB8AC3E}">
        <p14:creationId xmlns:p14="http://schemas.microsoft.com/office/powerpoint/2010/main" val="39675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Nepřípustnost žaloby</a:t>
            </a:r>
          </a:p>
        </p:txBody>
      </p:sp>
      <p:sp>
        <p:nvSpPr>
          <p:cNvPr id="706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/>
              <a:t>Nevyčerpání </a:t>
            </a:r>
            <a:r>
              <a:rPr lang="cs-CZ" altLang="cs-CZ" dirty="0"/>
              <a:t>jiných prostředků nápravy</a:t>
            </a:r>
          </a:p>
          <a:p>
            <a:pPr lvl="1"/>
            <a:r>
              <a:rPr lang="cs-CZ" altLang="cs-CZ" sz="2200" dirty="0"/>
              <a:t>např. </a:t>
            </a:r>
            <a:r>
              <a:rPr lang="cs-CZ" dirty="0"/>
              <a:t>námitky proti postupu pracovníka správce daně (735/2006)</a:t>
            </a:r>
          </a:p>
          <a:p>
            <a:pPr lvl="1"/>
            <a:r>
              <a:rPr lang="cs-CZ" altLang="cs-CZ" sz="2200" dirty="0"/>
              <a:t>neplatí, domáhá-li se žalobce jenom určení nezákonnosti zásahu</a:t>
            </a:r>
          </a:p>
          <a:p>
            <a:r>
              <a:rPr lang="cs-CZ" altLang="cs-CZ" b="1" dirty="0"/>
              <a:t>Do konce roku 2011 </a:t>
            </a:r>
            <a:r>
              <a:rPr lang="cs-CZ" altLang="cs-CZ" dirty="0"/>
              <a:t>byla žaloba také nepřípustná</a:t>
            </a:r>
          </a:p>
          <a:p>
            <a:pPr lvl="1"/>
            <a:r>
              <a:rPr lang="cs-CZ" altLang="cs-CZ" sz="2200" dirty="0"/>
              <a:t>domáhá-li se žalobce pouze určení nezákonnosti zásahu</a:t>
            </a:r>
          </a:p>
          <a:p>
            <a:pPr lvl="1"/>
            <a:r>
              <a:rPr lang="cs-CZ" altLang="cs-CZ" sz="2200" dirty="0"/>
              <a:t>pokud důsledky zásahu již netrvaly nebo nehrozilo jeho opakování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045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Lhůta pro podání žaloby</a:t>
            </a:r>
          </a:p>
        </p:txBody>
      </p:sp>
      <p:sp>
        <p:nvSpPr>
          <p:cNvPr id="716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Lhůta</a:t>
            </a:r>
          </a:p>
          <a:p>
            <a:pPr marL="736092" lvl="1" indent="-342900">
              <a:defRPr/>
            </a:pPr>
            <a:r>
              <a:rPr lang="cs-CZ" b="1" dirty="0"/>
              <a:t>subjektivní</a:t>
            </a:r>
            <a:r>
              <a:rPr lang="cs-CZ" dirty="0"/>
              <a:t> 2 měsíce ode dne, kdy se žalobce o zásahu dozvěděl</a:t>
            </a:r>
          </a:p>
          <a:p>
            <a:pPr marL="736092" lvl="1" indent="-342900">
              <a:defRPr/>
            </a:pPr>
            <a:r>
              <a:rPr lang="cs-CZ" b="1" dirty="0"/>
              <a:t>objektivní</a:t>
            </a:r>
            <a:r>
              <a:rPr lang="cs-CZ" dirty="0"/>
              <a:t> 2 roky ode dne, kdy k zásahu došlo</a:t>
            </a:r>
          </a:p>
          <a:p>
            <a:pPr marL="370332" indent="-342900">
              <a:defRPr/>
            </a:pPr>
            <a:r>
              <a:rPr lang="cs-CZ" dirty="0"/>
              <a:t>Zmeškání lhůty nelze prominout</a:t>
            </a:r>
          </a:p>
          <a:p>
            <a:pPr marL="736092" lvl="1" indent="-342900">
              <a:defRPr/>
            </a:pPr>
            <a:r>
              <a:rPr lang="cs-CZ" dirty="0"/>
              <a:t>platí pro subjektivní i objektivní lhůtu</a:t>
            </a:r>
          </a:p>
        </p:txBody>
      </p:sp>
    </p:spTree>
    <p:extLst>
      <p:ext uri="{BB962C8B-B14F-4D97-AF65-F5344CB8AC3E}">
        <p14:creationId xmlns:p14="http://schemas.microsoft.com/office/powerpoint/2010/main" val="30960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náležitosti žaloby dle § 84/3</a:t>
            </a:r>
          </a:p>
          <a:p>
            <a:pPr lvl="1"/>
            <a:r>
              <a:rPr lang="cs-CZ" dirty="0"/>
              <a:t>označení zásahu</a:t>
            </a:r>
          </a:p>
          <a:p>
            <a:pPr lvl="1"/>
            <a:r>
              <a:rPr lang="cs-CZ" dirty="0"/>
              <a:t>vylíčení rozhodujících skutečností</a:t>
            </a:r>
          </a:p>
          <a:p>
            <a:pPr lvl="1"/>
            <a:r>
              <a:rPr lang="cs-CZ" dirty="0"/>
              <a:t>označení důkazů</a:t>
            </a:r>
          </a:p>
          <a:p>
            <a:pPr lvl="1"/>
            <a:r>
              <a:rPr lang="cs-CZ" dirty="0"/>
              <a:t>návrh výroku rozsudku</a:t>
            </a:r>
          </a:p>
          <a:p>
            <a:pPr lvl="2"/>
            <a:r>
              <a:rPr lang="cs-CZ" dirty="0"/>
              <a:t>určení nezákonnosti zásahu</a:t>
            </a:r>
          </a:p>
          <a:p>
            <a:pPr lvl="2"/>
            <a:r>
              <a:rPr lang="cs-CZ" dirty="0"/>
              <a:t>zákaz SO pokračovat v porušování žalobcova práva a příkaz k restituci původního stavu</a:t>
            </a:r>
          </a:p>
        </p:txBody>
      </p:sp>
    </p:spTree>
    <p:extLst>
      <p:ext uri="{BB962C8B-B14F-4D97-AF65-F5344CB8AC3E}">
        <p14:creationId xmlns:p14="http://schemas.microsoft.com/office/powerpoint/2010/main" val="394929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Rozhodný 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V případě žaloby na určení nezákonnosti zásahu</a:t>
            </a:r>
          </a:p>
          <a:p>
            <a:pPr marL="736092" lvl="1" indent="-342900">
              <a:defRPr/>
            </a:pPr>
            <a:r>
              <a:rPr lang="cs-CZ" dirty="0"/>
              <a:t>je rozhodný stav již ke dni zásahu</a:t>
            </a:r>
          </a:p>
          <a:p>
            <a:pPr marL="370332" indent="-342900">
              <a:defRPr/>
            </a:pPr>
            <a:r>
              <a:rPr lang="cs-CZ" dirty="0"/>
              <a:t>V případě žaloby proti zásahu, který trvá, trvají jeho důsledky nebo hrozí opakování</a:t>
            </a:r>
          </a:p>
          <a:p>
            <a:pPr marL="736092" lvl="1" indent="-342900">
              <a:defRPr/>
            </a:pPr>
            <a:r>
              <a:rPr lang="cs-CZ" dirty="0"/>
              <a:t>je rozhodný stav ke dni rozhodování soudu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4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rozhodnutí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736521"/>
            <a:ext cx="10178322" cy="4143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b="1" dirty="0"/>
              <a:t>Ad b) Povaha a předmět rozhodnutí</a:t>
            </a:r>
          </a:p>
          <a:p>
            <a:r>
              <a:rPr lang="cs-CZ" altLang="cs-CZ" b="1" dirty="0"/>
              <a:t>Rozhodnutí konstitutivní </a:t>
            </a:r>
          </a:p>
          <a:p>
            <a:pPr lvl="1"/>
            <a:r>
              <a:rPr lang="cs-CZ" altLang="cs-CZ" dirty="0"/>
              <a:t>zakládají, mění či ruší práva a povinnosti</a:t>
            </a:r>
          </a:p>
          <a:p>
            <a:r>
              <a:rPr lang="cs-CZ" altLang="cs-CZ" b="1" dirty="0"/>
              <a:t>Deklaratorní rozhodnutí</a:t>
            </a:r>
          </a:p>
          <a:p>
            <a:pPr lvl="1"/>
            <a:r>
              <a:rPr lang="cs-CZ" altLang="cs-CZ" dirty="0"/>
              <a:t>závazně určuje práva a povinnosti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Veřejná subjektivní práva a povinnosti </a:t>
            </a:r>
            <a:r>
              <a:rPr lang="cs-CZ" altLang="cs-CZ" dirty="0"/>
              <a:t>(§ 2 SŘS)</a:t>
            </a:r>
            <a:endParaRPr lang="cs-CZ" altLang="cs-CZ" b="1" dirty="0"/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soukromá práva viz část V. OSŘ; výjimky, kdy </a:t>
            </a:r>
            <a:r>
              <a:rPr lang="cs-CZ" altLang="cs-CZ" dirty="0"/>
              <a:t>je dána pravomoc soudu ve správním soudnictví</a:t>
            </a:r>
            <a:endParaRPr lang="cs-CZ" altLang="cs-CZ" sz="1800" dirty="0"/>
          </a:p>
          <a:p>
            <a:pPr lvl="2">
              <a:lnSpc>
                <a:spcPct val="90000"/>
              </a:lnSpc>
            </a:pPr>
            <a:r>
              <a:rPr lang="cs-CZ" altLang="cs-CZ" dirty="0"/>
              <a:t>rozhodnutí procesní povahy v řízení o soukromoprávní věci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vyslovení nicotnosti rozhodnutí v soukromoprávní věci (</a:t>
            </a:r>
            <a:r>
              <a:rPr lang="cs-CZ" altLang="cs-CZ" dirty="0" err="1"/>
              <a:t>Konf</a:t>
            </a:r>
            <a:r>
              <a:rPr lang="cs-CZ" altLang="cs-CZ" dirty="0"/>
              <a:t> 53/2011)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hmotná i procesní </a:t>
            </a:r>
          </a:p>
          <a:p>
            <a:pPr lvl="1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81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soudu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Zamítnutí </a:t>
            </a:r>
            <a:r>
              <a:rPr lang="cs-CZ" dirty="0"/>
              <a:t>žaloby pro nedůvodnost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Vyhovující rozhodnutí</a:t>
            </a:r>
          </a:p>
          <a:p>
            <a:pPr marL="736092" lvl="1" indent="-342900">
              <a:defRPr/>
            </a:pPr>
            <a:r>
              <a:rPr lang="cs-CZ" dirty="0"/>
              <a:t>určení, že provedený zásah byl nezákonný</a:t>
            </a:r>
          </a:p>
          <a:p>
            <a:pPr marL="736092" lvl="1" indent="-342900">
              <a:defRPr/>
            </a:pPr>
            <a:r>
              <a:rPr lang="cs-CZ" dirty="0"/>
              <a:t>uložení zákazu pokračovat v porušování žalobcova práva a příkazu k obnově stavu před zásahem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63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/>
              <a:t>Řízení o návrhu na zrušení opatření obecné povahy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67275" y="1231506"/>
            <a:ext cx="3207933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Část IV.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000" dirty="0"/>
              <a:t>Pojem opatření obecné povahy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Opatření obecné povahy </a:t>
            </a:r>
          </a:p>
          <a:p>
            <a:pPr lvl="1" eaLnBrk="1" hangingPunct="1"/>
            <a:r>
              <a:rPr lang="cs-CZ" altLang="cs-CZ" dirty="0"/>
              <a:t>je </a:t>
            </a:r>
            <a:r>
              <a:rPr lang="cs-CZ" altLang="cs-CZ" b="1" dirty="0"/>
              <a:t>správním aktem</a:t>
            </a:r>
            <a:r>
              <a:rPr lang="cs-CZ" altLang="cs-CZ" dirty="0"/>
              <a:t> </a:t>
            </a:r>
          </a:p>
          <a:p>
            <a:pPr lvl="1" eaLnBrk="1" hangingPunct="1"/>
            <a:r>
              <a:rPr lang="cs-CZ" altLang="cs-CZ" dirty="0"/>
              <a:t>s </a:t>
            </a:r>
            <a:r>
              <a:rPr lang="cs-CZ" altLang="cs-CZ" b="1" dirty="0"/>
              <a:t>konkrétně určeným předmětem</a:t>
            </a:r>
            <a:r>
              <a:rPr lang="cs-CZ" altLang="cs-CZ" dirty="0"/>
              <a:t> (vztahuje se k určité konkrétní situaci) </a:t>
            </a:r>
          </a:p>
          <a:p>
            <a:pPr lvl="1" eaLnBrk="1" hangingPunct="1"/>
            <a:r>
              <a:rPr lang="cs-CZ" altLang="cs-CZ" dirty="0"/>
              <a:t>a s </a:t>
            </a:r>
            <a:r>
              <a:rPr lang="cs-CZ" altLang="cs-CZ" b="1" dirty="0"/>
              <a:t>obecně vymezeným okruhem adresátů</a:t>
            </a:r>
            <a:r>
              <a:rPr lang="cs-CZ" altLang="cs-CZ" dirty="0"/>
              <a:t> </a:t>
            </a:r>
          </a:p>
          <a:p>
            <a:r>
              <a:rPr lang="cs-CZ" altLang="cs-CZ" dirty="0"/>
              <a:t>Materiální pojetí</a:t>
            </a:r>
          </a:p>
          <a:p>
            <a:pPr lvl="1"/>
            <a:r>
              <a:rPr lang="cs-CZ" altLang="cs-CZ" dirty="0"/>
              <a:t>rozhodující jsou znaky, nikoliv označení</a:t>
            </a:r>
          </a:p>
          <a:p>
            <a:pPr lvl="1"/>
            <a:r>
              <a:rPr lang="cs-CZ" altLang="cs-CZ" dirty="0"/>
              <a:t>viz územní plány podle stavebního z. 1976</a:t>
            </a:r>
          </a:p>
        </p:txBody>
      </p:sp>
    </p:spTree>
    <p:extLst>
      <p:ext uri="{BB962C8B-B14F-4D97-AF65-F5344CB8AC3E}">
        <p14:creationId xmlns:p14="http://schemas.microsoft.com/office/powerpoint/2010/main" val="125341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7475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OOP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Územní plán (§ 43/4 SZ)</a:t>
            </a:r>
          </a:p>
          <a:p>
            <a:r>
              <a:rPr lang="cs-CZ" altLang="cs-CZ" dirty="0"/>
              <a:t>Stavební uzávěra (§ 97/1 SZ) a další OOP dle SZ</a:t>
            </a:r>
          </a:p>
          <a:p>
            <a:r>
              <a:rPr lang="cs-CZ" altLang="cs-CZ" dirty="0"/>
              <a:t>Dopravní značení</a:t>
            </a:r>
          </a:p>
          <a:p>
            <a:r>
              <a:rPr lang="cs-CZ" altLang="cs-CZ" dirty="0"/>
              <a:t>OOP ve věci přenositelnosti telefonních čísel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97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Navrhovatel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b="1" dirty="0"/>
              <a:t>Ten, kdo tvrdí, že byl zkrácen na svých právech</a:t>
            </a:r>
          </a:p>
          <a:p>
            <a:pPr lvl="1"/>
            <a:r>
              <a:rPr lang="cs-CZ" altLang="cs-CZ" dirty="0"/>
              <a:t>navrhovatel musí tvrdit, že se OOP dotýká jeho právní sféry; tato možnost musí být alespoň „myslitelná“ (1910/2009)</a:t>
            </a:r>
          </a:p>
          <a:p>
            <a:pPr lvl="1"/>
            <a:r>
              <a:rPr lang="cs-CZ" altLang="cs-CZ" dirty="0"/>
              <a:t>v řízení o zrušení územního plánu</a:t>
            </a:r>
          </a:p>
          <a:p>
            <a:pPr lvl="2"/>
            <a:r>
              <a:rPr lang="cs-CZ" altLang="cs-CZ" dirty="0"/>
              <a:t>osoba, která má přímý vztah k regulovanému území</a:t>
            </a:r>
          </a:p>
          <a:p>
            <a:pPr lvl="2"/>
            <a:r>
              <a:rPr lang="cs-CZ" altLang="cs-CZ" dirty="0"/>
              <a:t>vlastníci a spoluvlastníci pozemků (příp. staveb); </a:t>
            </a:r>
            <a:r>
              <a:rPr lang="cs-CZ" altLang="cs-CZ" dirty="0" err="1"/>
              <a:t>svěřenský</a:t>
            </a:r>
            <a:r>
              <a:rPr lang="cs-CZ" altLang="cs-CZ" dirty="0"/>
              <a:t> správce, oprávněný z věcného práva (držitel, oprávněný ze služebnosti nebo zástavní věřitel)</a:t>
            </a:r>
          </a:p>
          <a:p>
            <a:pPr lvl="2"/>
            <a:r>
              <a:rPr lang="cs-CZ" altLang="cs-CZ" dirty="0"/>
              <a:t>nikoliv nositelé relativních práv (nájemci, podnájemci, vypůjčitelé)</a:t>
            </a:r>
          </a:p>
          <a:p>
            <a:pPr lvl="1"/>
            <a:r>
              <a:rPr lang="cs-CZ" altLang="cs-CZ" dirty="0"/>
              <a:t>navrhovatelem může být i spolek (I. ÚS 59/14)</a:t>
            </a:r>
          </a:p>
          <a:p>
            <a:r>
              <a:rPr lang="cs-CZ" altLang="cs-CZ" b="1" dirty="0"/>
              <a:t>Obec</a:t>
            </a:r>
          </a:p>
          <a:p>
            <a:pPr lvl="1"/>
            <a:r>
              <a:rPr lang="cs-CZ" altLang="cs-CZ" dirty="0"/>
              <a:t>proti OOP vydanému krajem (např. zásady územního rozvoje)</a:t>
            </a:r>
          </a:p>
        </p:txBody>
      </p:sp>
    </p:spTree>
    <p:extLst>
      <p:ext uri="{BB962C8B-B14F-4D97-AF65-F5344CB8AC3E}">
        <p14:creationId xmlns:p14="http://schemas.microsoft.com/office/powerpoint/2010/main" val="191177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Odpůrce a OZŘ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Odpůrce</a:t>
            </a:r>
          </a:p>
          <a:p>
            <a:pPr lvl="1"/>
            <a:r>
              <a:rPr lang="cs-CZ" altLang="cs-CZ" dirty="0"/>
              <a:t>SO, který vydal OOP</a:t>
            </a:r>
          </a:p>
          <a:p>
            <a:pPr lvl="1"/>
            <a:r>
              <a:rPr lang="cs-CZ" altLang="cs-CZ" dirty="0"/>
              <a:t>v řízení o zrušení ÚP je odpůrcem obec, a nikoliv její zastupitelstvo (1910/2009)</a:t>
            </a:r>
          </a:p>
          <a:p>
            <a:r>
              <a:rPr lang="cs-CZ" altLang="cs-CZ" dirty="0"/>
              <a:t>Účast </a:t>
            </a:r>
            <a:r>
              <a:rPr lang="cs-CZ" altLang="cs-CZ" b="1" dirty="0"/>
              <a:t>OZŘ</a:t>
            </a:r>
          </a:p>
          <a:p>
            <a:pPr lvl="1"/>
            <a:r>
              <a:rPr lang="cs-CZ" altLang="cs-CZ" dirty="0"/>
              <a:t>byla až do novely č. 303/2011 Sb. vyloučena</a:t>
            </a:r>
          </a:p>
          <a:p>
            <a:pPr lvl="1"/>
            <a:r>
              <a:rPr lang="cs-CZ" altLang="cs-CZ" dirty="0"/>
              <a:t>společný zmocněnec (§ 34/5)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27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zahájení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Návrh může být</a:t>
            </a:r>
          </a:p>
          <a:p>
            <a:pPr lvl="1"/>
            <a:r>
              <a:rPr lang="cs-CZ" altLang="cs-CZ" dirty="0"/>
              <a:t>samostatný</a:t>
            </a:r>
          </a:p>
          <a:p>
            <a:pPr lvl="1"/>
            <a:r>
              <a:rPr lang="cs-CZ" altLang="cs-CZ" dirty="0"/>
              <a:t>spojený s žalobou</a:t>
            </a:r>
          </a:p>
          <a:p>
            <a:r>
              <a:rPr lang="cs-CZ" altLang="cs-CZ" dirty="0"/>
              <a:t>Lhůta </a:t>
            </a:r>
          </a:p>
          <a:p>
            <a:pPr lvl="1"/>
            <a:r>
              <a:rPr lang="cs-CZ" altLang="cs-CZ" dirty="0"/>
              <a:t>3 roky od nabytí účinnosti OOP</a:t>
            </a:r>
          </a:p>
          <a:p>
            <a:pPr lvl="1"/>
            <a:r>
              <a:rPr lang="cs-CZ" altLang="cs-CZ" dirty="0"/>
              <a:t>zmeškání lhůty nelze prominout</a:t>
            </a:r>
          </a:p>
          <a:p>
            <a:r>
              <a:rPr lang="cs-CZ" altLang="cs-CZ" dirty="0"/>
              <a:t>Náležitosti návrhu</a:t>
            </a:r>
          </a:p>
          <a:p>
            <a:pPr lvl="1"/>
            <a:r>
              <a:rPr lang="cs-CZ" dirty="0"/>
              <a:t>návrhové body</a:t>
            </a:r>
          </a:p>
        </p:txBody>
      </p:sp>
    </p:spTree>
    <p:extLst>
      <p:ext uri="{BB962C8B-B14F-4D97-AF65-F5344CB8AC3E}">
        <p14:creationId xmlns:p14="http://schemas.microsoft.com/office/powerpoint/2010/main" val="103776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Přezkum OOP</a:t>
            </a:r>
          </a:p>
        </p:txBody>
      </p:sp>
      <p:sp>
        <p:nvSpPr>
          <p:cNvPr id="768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dirty="0"/>
              <a:t>Rozhodný stav</a:t>
            </a:r>
            <a:endParaRPr lang="cs-CZ" altLang="cs-CZ" dirty="0"/>
          </a:p>
          <a:p>
            <a:pPr lvl="1"/>
            <a:r>
              <a:rPr lang="cs-CZ" altLang="cs-CZ" dirty="0"/>
              <a:t>ke dni vydání OOP</a:t>
            </a:r>
          </a:p>
          <a:p>
            <a:pPr eaLnBrk="1" hangingPunct="1"/>
            <a:r>
              <a:rPr lang="cs-CZ" altLang="cs-CZ" dirty="0"/>
              <a:t>Soud je </a:t>
            </a:r>
            <a:r>
              <a:rPr lang="cs-CZ" altLang="cs-CZ" b="1" dirty="0"/>
              <a:t>vázán</a:t>
            </a:r>
          </a:p>
          <a:p>
            <a:pPr lvl="1"/>
            <a:r>
              <a:rPr lang="cs-CZ" altLang="cs-CZ" dirty="0"/>
              <a:t>rozsahem návrhu</a:t>
            </a:r>
          </a:p>
          <a:p>
            <a:pPr lvl="1"/>
            <a:r>
              <a:rPr lang="cs-CZ" altLang="cs-CZ" dirty="0"/>
              <a:t>důvody návrhu</a:t>
            </a:r>
          </a:p>
          <a:p>
            <a:pPr eaLnBrk="1" hangingPunct="1"/>
            <a:r>
              <a:rPr lang="cs-CZ" altLang="cs-CZ" b="1" dirty="0"/>
              <a:t>Algoritmus</a:t>
            </a:r>
            <a:r>
              <a:rPr lang="cs-CZ" altLang="cs-CZ" dirty="0"/>
              <a:t> přezkumu</a:t>
            </a:r>
          </a:p>
          <a:p>
            <a:pPr lvl="1" eaLnBrk="1" hangingPunct="1"/>
            <a:r>
              <a:rPr lang="cs-CZ" altLang="cs-CZ" dirty="0"/>
              <a:t>pravomoc</a:t>
            </a:r>
          </a:p>
          <a:p>
            <a:pPr lvl="1" eaLnBrk="1" hangingPunct="1"/>
            <a:r>
              <a:rPr lang="cs-CZ" altLang="cs-CZ" dirty="0"/>
              <a:t>působnost</a:t>
            </a:r>
          </a:p>
          <a:p>
            <a:pPr lvl="1" eaLnBrk="1" hangingPunct="1"/>
            <a:r>
              <a:rPr lang="cs-CZ" altLang="cs-CZ" dirty="0"/>
              <a:t>procesní postup při přijímání OOP</a:t>
            </a:r>
          </a:p>
          <a:p>
            <a:pPr lvl="1" eaLnBrk="1" hangingPunct="1"/>
            <a:r>
              <a:rPr lang="cs-CZ" altLang="cs-CZ" dirty="0"/>
              <a:t>přezkum souladu obsahu OOP se zákonem</a:t>
            </a:r>
          </a:p>
          <a:p>
            <a:pPr lvl="1" eaLnBrk="1" hangingPunct="1"/>
            <a:r>
              <a:rPr lang="cs-CZ" altLang="cs-CZ" dirty="0"/>
              <a:t>proporcionalita</a:t>
            </a:r>
          </a:p>
        </p:txBody>
      </p:sp>
    </p:spTree>
    <p:extLst>
      <p:ext uri="{BB962C8B-B14F-4D97-AF65-F5344CB8AC3E}">
        <p14:creationId xmlns:p14="http://schemas.microsoft.com/office/powerpoint/2010/main" val="177238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Zamítnutí </a:t>
            </a:r>
            <a:r>
              <a:rPr lang="cs-CZ" altLang="cs-CZ" dirty="0"/>
              <a:t>návrhu</a:t>
            </a:r>
          </a:p>
          <a:p>
            <a:pPr lvl="1"/>
            <a:r>
              <a:rPr lang="cs-CZ" altLang="cs-CZ" dirty="0"/>
              <a:t>není-li návrhu důvodný</a:t>
            </a:r>
          </a:p>
          <a:p>
            <a:r>
              <a:rPr lang="cs-CZ" altLang="cs-CZ" b="1" dirty="0"/>
              <a:t>Zrušení OOP </a:t>
            </a:r>
            <a:r>
              <a:rPr lang="cs-CZ" altLang="cs-CZ" dirty="0"/>
              <a:t>nebo jeho části zruší </a:t>
            </a:r>
          </a:p>
          <a:p>
            <a:pPr lvl="1"/>
            <a:r>
              <a:rPr lang="cs-CZ" altLang="cs-CZ" dirty="0"/>
              <a:t>ke dni určenému ve výroku rozsudku</a:t>
            </a:r>
          </a:p>
          <a:p>
            <a:pPr lvl="1"/>
            <a:r>
              <a:rPr lang="cs-CZ" altLang="cs-CZ" dirty="0"/>
              <a:t>zrušení OOP může být důvodem pro obnovu řízení o správním deliktu</a:t>
            </a:r>
          </a:p>
          <a:p>
            <a:pPr lvl="1"/>
            <a:r>
              <a:rPr lang="cs-CZ" altLang="cs-CZ" dirty="0"/>
              <a:t>práva a povinnosti vzniklá před zrušením OOP zůstávají nedotčena</a:t>
            </a:r>
          </a:p>
        </p:txBody>
      </p:sp>
    </p:spTree>
    <p:extLst>
      <p:ext uri="{BB962C8B-B14F-4D97-AF65-F5344CB8AC3E}">
        <p14:creationId xmlns:p14="http://schemas.microsoft.com/office/powerpoint/2010/main" val="19228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0" name="Rectangle 199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1996" y="1231506"/>
            <a:ext cx="6461812" cy="43949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o kasační stížnosti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867275" y="1231506"/>
            <a:ext cx="3207933" cy="4394988"/>
          </a:xfrm>
        </p:spPr>
        <p:txBody>
          <a:bodyPr anchor="ctr">
            <a:normAutofit/>
          </a:bodyPr>
          <a:lstStyle/>
          <a:p>
            <a:pPr algn="r"/>
            <a:r>
              <a:rPr lang="cs-CZ" altLang="cs-CZ"/>
              <a:t>Část V.</a:t>
            </a:r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1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778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92134-C589-45CE-9FE7-CA536DCE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pojetí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D26D1-159C-41D5-A3C5-51B423525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Judikatura dlouhodobě vycházela z materiálního pojetí rozhodnutí (srov. též Pl. ÚS 12/17)</a:t>
            </a:r>
          </a:p>
          <a:p>
            <a:pPr lvl="1">
              <a:lnSpc>
                <a:spcPct val="90000"/>
              </a:lnSpc>
            </a:pPr>
            <a:r>
              <a:rPr lang="cs-CZ" altLang="cs-CZ" b="1" dirty="0"/>
              <a:t>není rozhodující označení úkonu </a:t>
            </a:r>
            <a:r>
              <a:rPr lang="cs-CZ" altLang="cs-CZ" dirty="0"/>
              <a:t>v zákoně, ale naplnění pojmových znaků § 65/1 SŘS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rozhodnutí je individuální právní akt vydaný orgánem veřejné moci z pozice jeho vrchnostenského postavení (č. 923/2006)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nemusí jít ani o rozhodnutí ve smyslu § 67 SŘ (viz souhlasy stavebního úřadu – 3931/2021)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Vývoj judikatury modifikuje čistě materiální pojetí ve prospěch materiálně-formálního přístupu (viz dále); i tato větev judikatury se ale vyvíjí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74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Pojem kasační stížnosti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Směřuje proti </a:t>
            </a:r>
            <a:r>
              <a:rPr lang="cs-CZ" b="1" dirty="0"/>
              <a:t>pravomocnému </a:t>
            </a:r>
            <a:r>
              <a:rPr lang="cs-CZ" dirty="0"/>
              <a:t>rozhodnutí (rozsudku nebo usnesení) krajského soudu ve věcech správního soudnictví, a to v řízení o</a:t>
            </a:r>
          </a:p>
          <a:p>
            <a:pPr marL="736092" lvl="1" indent="-342900">
              <a:defRPr/>
            </a:pPr>
            <a:r>
              <a:rPr lang="cs-CZ" dirty="0"/>
              <a:t>žalobě proti rozhodnutí</a:t>
            </a:r>
          </a:p>
          <a:p>
            <a:pPr marL="736092" lvl="1" indent="-342900">
              <a:defRPr/>
            </a:pPr>
            <a:r>
              <a:rPr lang="cs-CZ" dirty="0"/>
              <a:t>žalobě na ochranu proti nečinnosti</a:t>
            </a:r>
          </a:p>
          <a:p>
            <a:pPr marL="736092" lvl="1" indent="-342900">
              <a:defRPr/>
            </a:pPr>
            <a:r>
              <a:rPr lang="cs-CZ" dirty="0"/>
              <a:t>žalobě proti nezákonnému zásahu</a:t>
            </a:r>
          </a:p>
          <a:p>
            <a:pPr marL="736092" lvl="1" indent="-342900">
              <a:defRPr/>
            </a:pPr>
            <a:r>
              <a:rPr lang="cs-CZ" dirty="0"/>
              <a:t>určení, že návrh na registraci stanov politické strany (hnutí) či jejich změny nemá nedostatky</a:t>
            </a:r>
          </a:p>
          <a:p>
            <a:pPr marL="736092" lvl="1" indent="-342900">
              <a:defRPr/>
            </a:pPr>
            <a:r>
              <a:rPr lang="cs-CZ" dirty="0"/>
              <a:t>ochraně ve věcech místního a krajského referenda</a:t>
            </a:r>
          </a:p>
          <a:p>
            <a:pPr marL="736092" lvl="1" indent="-342900">
              <a:defRPr/>
            </a:pPr>
            <a:r>
              <a:rPr lang="cs-CZ" dirty="0"/>
              <a:t>opatření obecné povahy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Funkčně příslušným je </a:t>
            </a:r>
            <a:r>
              <a:rPr lang="cs-CZ" b="1" dirty="0"/>
              <a:t>Nejvyšší správní soud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Je vybudována na </a:t>
            </a:r>
            <a:r>
              <a:rPr lang="cs-CZ" b="1" dirty="0"/>
              <a:t>kasačním systému</a:t>
            </a:r>
          </a:p>
        </p:txBody>
      </p:sp>
    </p:spTree>
    <p:extLst>
      <p:ext uri="{BB962C8B-B14F-4D97-AF65-F5344CB8AC3E}">
        <p14:creationId xmlns:p14="http://schemas.microsoft.com/office/powerpoint/2010/main" val="296548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Přípustnost kasační stížnosti</a:t>
            </a:r>
          </a:p>
        </p:txBody>
      </p:sp>
      <p:sp>
        <p:nvSpPr>
          <p:cNvPr id="808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Objektivní</a:t>
            </a:r>
            <a:r>
              <a:rPr lang="cs-CZ" altLang="cs-CZ"/>
              <a:t> podmínky přípustnosti</a:t>
            </a:r>
          </a:p>
          <a:p>
            <a:pPr lvl="1" eaLnBrk="1" hangingPunct="1"/>
            <a:r>
              <a:rPr lang="cs-CZ" altLang="cs-CZ"/>
              <a:t>existence pravomocného rozhodnutí KS</a:t>
            </a:r>
          </a:p>
          <a:p>
            <a:pPr lvl="1" eaLnBrk="1" hangingPunct="1"/>
            <a:r>
              <a:rPr lang="cs-CZ" altLang="cs-CZ"/>
              <a:t>přípustnost kasační stížnosti v užším smyslu</a:t>
            </a:r>
          </a:p>
          <a:p>
            <a:pPr lvl="1" eaLnBrk="1" hangingPunct="1"/>
            <a:r>
              <a:rPr lang="cs-CZ" altLang="cs-CZ"/>
              <a:t>dodržení lhůty k podání kasační stížnosti</a:t>
            </a:r>
          </a:p>
          <a:p>
            <a:pPr eaLnBrk="1" hangingPunct="1"/>
            <a:r>
              <a:rPr lang="cs-CZ" altLang="cs-CZ" b="1"/>
              <a:t>Subjektivní </a:t>
            </a:r>
            <a:r>
              <a:rPr lang="cs-CZ" altLang="cs-CZ"/>
              <a:t>podmínky přípustnosti – procesní legitimace</a:t>
            </a:r>
          </a:p>
          <a:p>
            <a:pPr lvl="1" eaLnBrk="1" hangingPunct="1"/>
            <a:r>
              <a:rPr lang="cs-CZ" altLang="cs-CZ"/>
              <a:t>účastník řízení (žalobce i žalovaný)</a:t>
            </a:r>
          </a:p>
          <a:p>
            <a:pPr lvl="1" eaLnBrk="1" hangingPunct="1"/>
            <a:r>
              <a:rPr lang="cs-CZ" altLang="cs-CZ"/>
              <a:t>osoba zúčastněná na řízení</a:t>
            </a:r>
          </a:p>
        </p:txBody>
      </p:sp>
    </p:spTree>
    <p:extLst>
      <p:ext uri="{BB962C8B-B14F-4D97-AF65-F5344CB8AC3E}">
        <p14:creationId xmlns:p14="http://schemas.microsoft.com/office/powerpoint/2010/main" val="343110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Nepřijatelnost kasační stížnosti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Pouze ve věcech </a:t>
            </a:r>
            <a:r>
              <a:rPr lang="cs-CZ" altLang="cs-CZ" b="1"/>
              <a:t>mezinárodní ochrany</a:t>
            </a:r>
          </a:p>
          <a:p>
            <a:pPr eaLnBrk="1" hangingPunct="1"/>
            <a:r>
              <a:rPr lang="cs-CZ" altLang="cs-CZ"/>
              <a:t>Kasační stížnost musí </a:t>
            </a:r>
            <a:r>
              <a:rPr lang="cs-CZ" altLang="cs-CZ" b="1"/>
              <a:t>podstatně přesahovat vlastní zájmy stěžovatele</a:t>
            </a:r>
          </a:p>
          <a:p>
            <a:pPr lvl="1" eaLnBrk="1" hangingPunct="1"/>
            <a:r>
              <a:rPr lang="cs-CZ" altLang="cs-CZ"/>
              <a:t>věc dosud ve své judikatuře nerozhodoval NSS</a:t>
            </a:r>
          </a:p>
          <a:p>
            <a:pPr lvl="1" eaLnBrk="1" hangingPunct="1"/>
            <a:r>
              <a:rPr lang="cs-CZ" altLang="cs-CZ"/>
              <a:t>věc rozhodují jednotlivé KS odlišně, popřípadě v rozporu s judikaturou NSS (ÚS, ESLP)</a:t>
            </a:r>
          </a:p>
          <a:p>
            <a:pPr lvl="1" eaLnBrk="1" hangingPunct="1"/>
            <a:r>
              <a:rPr lang="cs-CZ" altLang="cs-CZ"/>
              <a:t>KS zatížil řízení těžkými vadami</a:t>
            </a:r>
          </a:p>
          <a:p>
            <a:pPr lvl="1" eaLnBrk="1" hangingPunct="1"/>
            <a:r>
              <a:rPr lang="cs-CZ" altLang="cs-CZ"/>
              <a:t>jiné mimořádné důvody</a:t>
            </a:r>
          </a:p>
        </p:txBody>
      </p:sp>
    </p:spTree>
    <p:extLst>
      <p:ext uri="{BB962C8B-B14F-4D97-AF65-F5344CB8AC3E}">
        <p14:creationId xmlns:p14="http://schemas.microsoft.com/office/powerpoint/2010/main" val="42290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Náležitosti kasační stížnosti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Obecné </a:t>
            </a:r>
            <a:r>
              <a:rPr lang="cs-CZ" dirty="0"/>
              <a:t>náležitosti dle § 37 odst. 3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Zvláštní</a:t>
            </a:r>
            <a:r>
              <a:rPr lang="cs-CZ" dirty="0"/>
              <a:t> náležitosti dle § 106 odst. 1 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Odstraňování vad</a:t>
            </a:r>
          </a:p>
          <a:p>
            <a:pPr marL="736092" lvl="1" indent="-342900">
              <a:defRPr/>
            </a:pPr>
            <a:r>
              <a:rPr lang="cs-CZ" dirty="0"/>
              <a:t>obdobně dle § 37 odst. 5</a:t>
            </a:r>
          </a:p>
          <a:p>
            <a:pPr marL="736092" lvl="1" indent="-342900">
              <a:defRPr/>
            </a:pPr>
            <a:r>
              <a:rPr lang="cs-CZ" dirty="0"/>
              <a:t>náležitosti je nutno doplnit do 1 měsíce od doručení výzvy (lze prodloužit o další měsíc)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Rozšíření</a:t>
            </a:r>
            <a:r>
              <a:rPr lang="cs-CZ" dirty="0"/>
              <a:t> kasační stížnosti na další výroky a o nové důvody</a:t>
            </a:r>
          </a:p>
          <a:p>
            <a:pPr marL="736092" lvl="1" indent="-342900">
              <a:defRPr/>
            </a:pPr>
            <a:r>
              <a:rPr lang="cs-CZ" dirty="0"/>
              <a:t>jenom ve lhůtě k odstranění vad</a:t>
            </a:r>
          </a:p>
          <a:p>
            <a:pPr marL="736092" lvl="1" indent="-342900">
              <a:defRPr/>
            </a:pPr>
            <a:r>
              <a:rPr lang="cs-CZ" dirty="0"/>
              <a:t>nevyzval-li soud k odstranění vad, omezení se dle ÚS neuplatní (I. ÚS 390/05)</a:t>
            </a:r>
          </a:p>
        </p:txBody>
      </p:sp>
    </p:spTree>
    <p:extLst>
      <p:ext uri="{BB962C8B-B14F-4D97-AF65-F5344CB8AC3E}">
        <p14:creationId xmlns:p14="http://schemas.microsoft.com/office/powerpoint/2010/main" val="114797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Důvody kasační stížnosti</a:t>
            </a:r>
          </a:p>
        </p:txBody>
      </p:sp>
      <p:sp>
        <p:nvSpPr>
          <p:cNvPr id="839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Nezákonnost</a:t>
            </a:r>
          </a:p>
          <a:p>
            <a:pPr eaLnBrk="1" hangingPunct="1"/>
            <a:r>
              <a:rPr lang="cs-CZ" altLang="cs-CZ"/>
              <a:t>Vady řízení před správním orgánem</a:t>
            </a:r>
          </a:p>
          <a:p>
            <a:pPr eaLnBrk="1" hangingPunct="1"/>
            <a:r>
              <a:rPr lang="cs-CZ" altLang="cs-CZ"/>
              <a:t>Zmatečnost</a:t>
            </a:r>
          </a:p>
          <a:p>
            <a:pPr eaLnBrk="1" hangingPunct="1"/>
            <a:r>
              <a:rPr lang="cs-CZ" altLang="cs-CZ"/>
              <a:t>Nepřezkoumatelnost či jiná vada řízení před soudem, která mohla mít vliv na zákonnost jeho rozhodnutí</a:t>
            </a:r>
          </a:p>
          <a:p>
            <a:pPr eaLnBrk="1" hangingPunct="1"/>
            <a:r>
              <a:rPr lang="cs-CZ" altLang="cs-CZ"/>
              <a:t>Nezákonnost rozhodnutí o odmítnutí návrhu nebo o 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36701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Účastníci řízení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Stěžovatel</a:t>
            </a:r>
          </a:p>
          <a:p>
            <a:pPr lvl="1" eaLnBrk="1" hangingPunct="1"/>
            <a:r>
              <a:rPr lang="cs-CZ" altLang="cs-CZ"/>
              <a:t>žalobce, jehož žalobu KS zamítl</a:t>
            </a:r>
          </a:p>
          <a:p>
            <a:pPr lvl="1" eaLnBrk="1" hangingPunct="1"/>
            <a:r>
              <a:rPr lang="cs-CZ" altLang="cs-CZ"/>
              <a:t>žalovaný správní orgán, vyhověl-li KS žalobě</a:t>
            </a:r>
          </a:p>
          <a:p>
            <a:pPr lvl="1" eaLnBrk="1" hangingPunct="1"/>
            <a:r>
              <a:rPr lang="cs-CZ" altLang="cs-CZ"/>
              <a:t>osoba zúčastněná na řízení</a:t>
            </a:r>
          </a:p>
          <a:p>
            <a:pPr eaLnBrk="1" hangingPunct="1"/>
            <a:r>
              <a:rPr lang="cs-CZ" altLang="cs-CZ" b="1"/>
              <a:t>Všichni, kdo byli účastníky řízení před KS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/>
              <a:t>Stěžovatel musí být </a:t>
            </a:r>
            <a:r>
              <a:rPr lang="cs-CZ" altLang="cs-CZ" b="1"/>
              <a:t>zastoupen advokátem</a:t>
            </a:r>
          </a:p>
        </p:txBody>
      </p:sp>
    </p:spTree>
    <p:extLst>
      <p:ext uri="{BB962C8B-B14F-4D97-AF65-F5344CB8AC3E}">
        <p14:creationId xmlns:p14="http://schemas.microsoft.com/office/powerpoint/2010/main" val="47869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Činnost krajského soudu</a:t>
            </a:r>
          </a:p>
        </p:txBody>
      </p:sp>
      <p:sp>
        <p:nvSpPr>
          <p:cNvPr id="860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Odstraněna novelou č. 303/2011 Sb.</a:t>
            </a:r>
          </a:p>
          <a:p>
            <a:pPr eaLnBrk="1" hangingPunct="1"/>
            <a:r>
              <a:rPr lang="cs-CZ" altLang="cs-CZ"/>
              <a:t>Veškeré přípravné úkony činí NSS</a:t>
            </a:r>
          </a:p>
        </p:txBody>
      </p:sp>
    </p:spTree>
    <p:extLst>
      <p:ext uri="{BB962C8B-B14F-4D97-AF65-F5344CB8AC3E}">
        <p14:creationId xmlns:p14="http://schemas.microsoft.com/office/powerpoint/2010/main" val="225929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Přezkumná činnost NSS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Lze přiznat odkladný účinek</a:t>
            </a:r>
          </a:p>
          <a:p>
            <a:pPr eaLnBrk="1" hangingPunct="1"/>
            <a:r>
              <a:rPr lang="cs-CZ" altLang="cs-CZ"/>
              <a:t>Zásadně bez jednání</a:t>
            </a:r>
          </a:p>
          <a:p>
            <a:pPr eaLnBrk="1" hangingPunct="1"/>
            <a:r>
              <a:rPr lang="cs-CZ" altLang="cs-CZ"/>
              <a:t>Nejvyšší  správní   soud  je  zásadně </a:t>
            </a:r>
            <a:r>
              <a:rPr lang="cs-CZ" altLang="cs-CZ" b="1"/>
              <a:t>vázán  rozsahem</a:t>
            </a:r>
            <a:r>
              <a:rPr lang="cs-CZ" altLang="cs-CZ"/>
              <a:t> a důvody kasační stížnosti</a:t>
            </a:r>
          </a:p>
          <a:p>
            <a:pPr lvl="1" eaLnBrk="1" hangingPunct="1"/>
            <a:r>
              <a:rPr lang="cs-CZ" altLang="cs-CZ"/>
              <a:t>výjimky § 109 odst. 2 a 3</a:t>
            </a:r>
          </a:p>
          <a:p>
            <a:pPr eaLnBrk="1" hangingPunct="1"/>
            <a:r>
              <a:rPr lang="cs-CZ" altLang="cs-CZ"/>
              <a:t>Ke skutečnostem, které stěžovatel uplatnil teprve po vydání napadeného rozhodnutí krajského soudu, Nejvyšší správní soud nepřihlíží</a:t>
            </a:r>
          </a:p>
        </p:txBody>
      </p:sp>
    </p:spTree>
    <p:extLst>
      <p:ext uri="{BB962C8B-B14F-4D97-AF65-F5344CB8AC3E}">
        <p14:creationId xmlns:p14="http://schemas.microsoft.com/office/powerpoint/2010/main" val="410698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Rozhodnutí o kasační stížnosti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Kasační princip rozhodování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b="1"/>
              <a:t>zrušení </a:t>
            </a:r>
            <a:r>
              <a:rPr lang="cs-CZ" altLang="cs-CZ" sz="2200"/>
              <a:t>rozhodnutí KS a vrácení věci k dalšímu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lze zrušit též rozhodnutí správních orgánů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b="1"/>
              <a:t>zamítnutí</a:t>
            </a:r>
            <a:r>
              <a:rPr lang="cs-CZ" altLang="cs-CZ" sz="2200"/>
              <a:t> kasační stížnosti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Odmítnutí</a:t>
            </a:r>
            <a:r>
              <a:rPr lang="cs-CZ" altLang="cs-CZ"/>
              <a:t> kasační stížnosti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§ 37 odst. 5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§ 46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Zastavení</a:t>
            </a:r>
            <a:r>
              <a:rPr lang="cs-CZ" altLang="cs-CZ"/>
              <a:t>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nezaplacení soudního poplatku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zpětvzetí KS</a:t>
            </a:r>
          </a:p>
        </p:txBody>
      </p:sp>
    </p:spTree>
    <p:extLst>
      <p:ext uri="{BB962C8B-B14F-4D97-AF65-F5344CB8AC3E}">
        <p14:creationId xmlns:p14="http://schemas.microsoft.com/office/powerpoint/2010/main" val="333132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B040AF2-0D88-4324-BADB-D6B4AF922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Materiálně formální pojetí rozhodnutí – striktní pojetí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882184C-4A6B-4391-BEE0-6A32FDD88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Např. č. 3779/2018 </a:t>
            </a:r>
            <a:r>
              <a:rPr lang="cs-CZ" altLang="cs-CZ" dirty="0" err="1"/>
              <a:t>Sb.NSS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Rozhodnutí musí mít znaky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materiální (viz výše) a zároveň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formální 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Formální znaky</a:t>
            </a:r>
            <a:r>
              <a:rPr lang="cs-CZ" altLang="cs-CZ" dirty="0"/>
              <a:t> se týkají časových podmínek žaloby nebo mají zajistit, aby rozhodnutí obstálo v přezkumu: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předepsaná formalizovaná podoba úkonu, který obvykle obsahuje výrok a odůvodnění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úkon je vydáván v rámci formalizovaného postupu, byť nemusí jít o řízení ve smyslu správního řádu či daňového řádu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o průběhu a výsledku postupu je pořizována dokumentace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výsledný úkon je oznamován účastníkům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10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Odznáček</Template>
  <TotalTime>1131</TotalTime>
  <Words>4701</Words>
  <Application>Microsoft Office PowerPoint</Application>
  <PresentationFormat>Širokoúhlá obrazovka</PresentationFormat>
  <Paragraphs>599</Paragraphs>
  <Slides>88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88</vt:i4>
      </vt:variant>
    </vt:vector>
  </HeadingPairs>
  <TitlesOfParts>
    <vt:vector size="95" baseType="lpstr">
      <vt:lpstr>Arial</vt:lpstr>
      <vt:lpstr>Calibri</vt:lpstr>
      <vt:lpstr>Garamond</vt:lpstr>
      <vt:lpstr>Gill Sans MT</vt:lpstr>
      <vt:lpstr>Impact</vt:lpstr>
      <vt:lpstr>Wingdings 2</vt:lpstr>
      <vt:lpstr>Odznáček</vt:lpstr>
      <vt:lpstr>Advokát před správními soudy</vt:lpstr>
      <vt:lpstr>Přehled výkladu</vt:lpstr>
      <vt:lpstr>Řízení o žalobě proti rozhodnutí správního orgánu</vt:lpstr>
      <vt:lpstr>Přípustnost žaloby</vt:lpstr>
      <vt:lpstr>Základní východiska</vt:lpstr>
      <vt:lpstr>A. Pojem rozhodnutí</vt:lpstr>
      <vt:lpstr>Pojem rozhodnutí - pokračování</vt:lpstr>
      <vt:lpstr>Materiální pojetí rozhodnutí</vt:lpstr>
      <vt:lpstr>Materiálně formální pojetí rozhodnutí – striktní pojetí</vt:lpstr>
      <vt:lpstr>Materiálně formální pojetí rozhodnutí – zmírnění</vt:lpstr>
      <vt:lpstr>Z aktuální judikatury</vt:lpstr>
      <vt:lpstr>Rozhodnutím je např.</vt:lpstr>
      <vt:lpstr>Rozhodnutím není např.</vt:lpstr>
      <vt:lpstr>B. A C. Nepřípustnost a kompetenční výluky</vt:lpstr>
      <vt:lpstr>B. Kompetenční výluky I.</vt:lpstr>
      <vt:lpstr>Kompetenční výluky II.</vt:lpstr>
      <vt:lpstr>Kompetenční výluky III.</vt:lpstr>
      <vt:lpstr>C. Nepřípustnost žaloby (§ 68)</vt:lpstr>
      <vt:lpstr>Věci projednávané v režimu části V.</vt:lpstr>
      <vt:lpstr>Účastníci řízení</vt:lpstr>
      <vt:lpstr>Způsobilost účastníků</vt:lpstr>
      <vt:lpstr>Vymezení okruhu účastníků řízení</vt:lpstr>
      <vt:lpstr>Žalobce dle § 65 odst. 1</vt:lpstr>
      <vt:lpstr>Dotčení právní sféry</vt:lpstr>
      <vt:lpstr>Žalobní legitimace dle § 65 odst. 2</vt:lpstr>
      <vt:lpstr>Zvláštní žalobní legitimace dle § 66</vt:lpstr>
      <vt:lpstr>Žalovaný</vt:lpstr>
      <vt:lpstr>Žaloba</vt:lpstr>
      <vt:lpstr>Náležitosti žaloby I.</vt:lpstr>
      <vt:lpstr>Náležitosti žaloby II.</vt:lpstr>
      <vt:lpstr>Náležitosti žaloby III.</vt:lpstr>
      <vt:lpstr>Náležitosti žaloby IV.</vt:lpstr>
      <vt:lpstr>Lhůta pro podání žaloby</vt:lpstr>
      <vt:lpstr>Odkladný účinek žaloby I.</vt:lpstr>
      <vt:lpstr>Odkladný účinek žaloby II.</vt:lpstr>
      <vt:lpstr>Odkladný účinek III.</vt:lpstr>
      <vt:lpstr>Průběh řízení</vt:lpstr>
      <vt:lpstr>Průběh řízení - zahájení</vt:lpstr>
      <vt:lpstr>Průběh řízení – SoP a procesní podmínky</vt:lpstr>
      <vt:lpstr>Průběh řízení – výzvy a vyjádření I.</vt:lpstr>
      <vt:lpstr>Průběh řízení – výzvy a vyjádření II.</vt:lpstr>
      <vt:lpstr>Projednání žaloby</vt:lpstr>
      <vt:lpstr>Přezkoumání napadeného rozhodnutí – časové hledisko</vt:lpstr>
      <vt:lpstr>Přezkoumání napadeného rozhodnutí - rozsah</vt:lpstr>
      <vt:lpstr>Přezkum podkladových úkonů</vt:lpstr>
      <vt:lpstr>Příklady podkladových úkonů</vt:lpstr>
      <vt:lpstr>Meritorní rozhodnutí o žalobě</vt:lpstr>
      <vt:lpstr>Řízení o žalobě na ochranu proti nečinnosti</vt:lpstr>
      <vt:lpstr>Povinnost SO konat</vt:lpstr>
      <vt:lpstr>Nečinnost správního orgánu</vt:lpstr>
      <vt:lpstr>Příklady, kdy se lze domáhat ochrany</vt:lpstr>
      <vt:lpstr>Příklady, kdy se nelze domáhat ochrany</vt:lpstr>
      <vt:lpstr>Příklady osvědčení</vt:lpstr>
      <vt:lpstr>Účastníci řízení</vt:lpstr>
      <vt:lpstr>Nepřípustnost žaloby</vt:lpstr>
      <vt:lpstr>Prostředky ochrany proti nečinnosti</vt:lpstr>
      <vt:lpstr>Fikce rozhodnutí a jiný právní následek</vt:lpstr>
      <vt:lpstr>Lhůta pro podání žaloby</vt:lpstr>
      <vt:lpstr>Náležitosti žaloby</vt:lpstr>
      <vt:lpstr>Rozhodný stav</vt:lpstr>
      <vt:lpstr>Posuzování důvodnosti žaloby</vt:lpstr>
      <vt:lpstr>Rozsudek</vt:lpstr>
      <vt:lpstr>Řízení o žalobě proti nezákonnému zásahu</vt:lpstr>
      <vt:lpstr>Zásah</vt:lpstr>
      <vt:lpstr>Účastníci řízení</vt:lpstr>
      <vt:lpstr>Nepřípustnost žaloby</vt:lpstr>
      <vt:lpstr>Lhůta pro podání žaloby</vt:lpstr>
      <vt:lpstr>Náležitosti žaloby</vt:lpstr>
      <vt:lpstr>Rozhodný stav</vt:lpstr>
      <vt:lpstr>Rozhodnutí soudu</vt:lpstr>
      <vt:lpstr>Řízení o návrhu na zrušení opatření obecné povahy</vt:lpstr>
      <vt:lpstr>Pojem opatření obecné povahy</vt:lpstr>
      <vt:lpstr>Příklady OOP</vt:lpstr>
      <vt:lpstr>Navrhovatel</vt:lpstr>
      <vt:lpstr>Odpůrce a OZŘ</vt:lpstr>
      <vt:lpstr>Návrh na zahájení řízení</vt:lpstr>
      <vt:lpstr>Přezkum OOP</vt:lpstr>
      <vt:lpstr>Rozhodnutí</vt:lpstr>
      <vt:lpstr>Řízení o kasační stížnosti</vt:lpstr>
      <vt:lpstr>Pojem kasační stížnosti</vt:lpstr>
      <vt:lpstr>Přípustnost kasační stížnosti</vt:lpstr>
      <vt:lpstr>Nepřijatelnost kasační stížnosti</vt:lpstr>
      <vt:lpstr>Náležitosti kasační stížnosti</vt:lpstr>
      <vt:lpstr>Důvody kasační stížnosti</vt:lpstr>
      <vt:lpstr>Účastníci řízení</vt:lpstr>
      <vt:lpstr>Činnost krajského soudu</vt:lpstr>
      <vt:lpstr>Přezkumná činnost NSS</vt:lpstr>
      <vt:lpstr>Rozhodnutí o kasační stížnosti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Advokát před správními soudy</dc:title>
  <dc:creator>JUDr. Petr Lavický, Ph.D.</dc:creator>
  <cp:lastModifiedBy>Petr Lavický</cp:lastModifiedBy>
  <cp:revision>35</cp:revision>
  <dcterms:created xsi:type="dcterms:W3CDTF">2015-08-31T06:05:54Z</dcterms:created>
  <dcterms:modified xsi:type="dcterms:W3CDTF">2022-01-25T22:08:57Z</dcterms:modified>
</cp:coreProperties>
</file>